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17" r:id="rId3"/>
    <p:sldId id="358" r:id="rId4"/>
    <p:sldId id="316" r:id="rId5"/>
    <p:sldId id="345" r:id="rId6"/>
    <p:sldId id="258" r:id="rId7"/>
    <p:sldId id="346" r:id="rId8"/>
    <p:sldId id="347" r:id="rId9"/>
    <p:sldId id="333" r:id="rId10"/>
    <p:sldId id="348" r:id="rId11"/>
    <p:sldId id="349" r:id="rId12"/>
    <p:sldId id="350" r:id="rId13"/>
    <p:sldId id="352" r:id="rId14"/>
    <p:sldId id="353" r:id="rId15"/>
    <p:sldId id="354" r:id="rId16"/>
    <p:sldId id="355" r:id="rId17"/>
    <p:sldId id="260" r:id="rId18"/>
    <p:sldId id="335" r:id="rId19"/>
    <p:sldId id="262" r:id="rId20"/>
    <p:sldId id="263" r:id="rId21"/>
    <p:sldId id="264" r:id="rId22"/>
    <p:sldId id="265" r:id="rId23"/>
    <p:sldId id="359" r:id="rId24"/>
    <p:sldId id="267" r:id="rId25"/>
    <p:sldId id="360" r:id="rId26"/>
    <p:sldId id="321" r:id="rId27"/>
    <p:sldId id="268" r:id="rId28"/>
    <p:sldId id="361" r:id="rId29"/>
    <p:sldId id="270" r:id="rId30"/>
    <p:sldId id="271" r:id="rId31"/>
    <p:sldId id="362" r:id="rId32"/>
    <p:sldId id="363" r:id="rId33"/>
    <p:sldId id="272" r:id="rId34"/>
    <p:sldId id="32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FA20A3-EE62-5C23-70C9-915008B11C2C}" name="Alyson Gray" initials="AG" userId="S::agray@gill.ie::c5b08b58-2bd4-48ba-b14b-fafdf8f26ebe" providerId="AD"/>
  <p188:author id="{9E6EEDC1-AAAF-187E-1EA9-C81D02B24543}" name="Laura Ashcroft-Jones" initials="LA" userId="S::lashcroftjones@gill.ie::e151c12a-2707-4370-ab1e-5d13dde900bd" providerId="AD"/>
  <p188:author id="{44A82FEA-7606-7DB5-BA8E-BB328A999082}" name="Dermot Lucey" initials="DL" userId="689f99df3efb3814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vedha Ulaganadhan" initials="N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94"/>
    <a:srgbClr val="F28E5D"/>
    <a:srgbClr val="00ABBE"/>
    <a:srgbClr val="11AD9A"/>
    <a:srgbClr val="EEF4CA"/>
    <a:srgbClr val="D5DFB5"/>
    <a:srgbClr val="F6ADCD"/>
    <a:srgbClr val="A2DEF9"/>
    <a:srgbClr val="FFE965"/>
    <a:srgbClr val="D3DB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39429-E8EC-47BB-882F-86249E8A81E4}" v="2" dt="2022-09-09T13:53:27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92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E8F2B9-BD91-4778-9D63-BA025E66FA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BD1A7-DE5C-46B3-8ABC-E397D3C41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896B6-8CEC-41BF-BBC3-A0C15373544D}" type="datetimeFigureOut">
              <a:rPr lang="en-IE" smtClean="0"/>
              <a:t>09/09/2022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D19AF-0584-4D4F-AD9E-1F72B9915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619DB-2B54-4EA2-AD74-3D380B4187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1312-4E2A-49B1-82C3-955A65915B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448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D732C-C909-4E4C-913D-045F990BD88E}" type="datetimeFigureOut">
              <a:rPr lang="en-IE" smtClean="0"/>
              <a:t>09/09/2022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50EA-CBD5-4EA6-91C4-89AFF0ACEF6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927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DC43-F290-4369-A36A-66EB27EB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DC3C4-52D1-4924-A38B-8DA5C259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0B20-2AF1-4AC1-BC9F-5027300C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ACD3B-73DD-4294-97A7-658E32FC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DFF2-07F9-44F5-8DF6-204BD70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3F2B7-6B46-4E08-AD49-BE00927DD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932992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DAFD-F90E-4EAD-AB1E-AEC0415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BB55-F8C8-487E-908F-64C8B4C0F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B94F-D245-4C6C-901B-E3206348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4F4A-B6B7-4FFE-B885-E7BCFB99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6C55-0223-4337-9AEC-93A3C243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28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FD74C-51DB-413E-A5C2-0EFBE8AE3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40B0B-93F5-4088-A4F5-F3AF6E83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6C322-86B6-4298-AAE9-BBA8400C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2E57B-04B4-40A2-95B3-D10A6D57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44D44-F581-4C8A-ACAD-18611D60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43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2BEB-6FCB-4576-8309-0974817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" y="753167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DDA8-F8E4-4BF1-846A-BF41B1C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603D-2ADD-4298-BC81-65455B23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3FD7-5ACB-4608-97AF-465A765F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97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F541-3CF5-4591-840B-4EAE02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B934E-CCE9-4C1E-997A-E4B125511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2509-0C2F-466F-B0E6-7B2B286F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6FA66-380C-47D2-81DA-7554726D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D84E-9EBF-4AA8-A807-A09602AA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7731-FCBE-49C9-BEAC-479EBA6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5B77-A7E0-4355-9DE7-0B0CE99BD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A7B40-1F30-4257-8A2C-39A318093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A793-D7B5-4D31-8B03-78FD5453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537D1-7195-476C-AB9E-4BC42FEB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B02B-694D-4BA1-8D18-8AFB7183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77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B6D-1D73-4E98-88C7-8A8D05D2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BF66D-77C0-4682-9CB8-9E7D0BF2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D2D5-7910-4804-8DDA-4747AC1DD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930B4-5727-427C-9878-DA302051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AEAAB-B514-4B9B-9005-086EB2575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67622-3E93-43AB-8D11-BD4E44E3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B0EC-2C2C-4200-97C2-AD1C643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D5CA2-6004-4642-B829-7CA8683E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71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DA62-3CB4-4AF2-AE84-B95DE05B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27C5B-F637-434D-96C8-88C24D1C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B8A31-1223-4711-AE03-411A1AD0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E50DC-E984-48C3-8154-234C8E87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467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717D2-6804-4EBB-AF6F-1ED9CEB5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C50D2-D620-4C64-A07C-8F0F62A1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25BC-9D32-4763-B9A1-182BDB6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908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F8A0-61D2-47D7-81BA-7E125AC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E659-B21A-4AD3-995C-82255D4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81BF-D3C0-40E1-8423-96A2BECA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D881C-C3EC-426F-9DC3-559E319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CCD8-C2C4-434A-B8BC-3CDBFDD8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73109-C7C7-4155-AACB-99DF443B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585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BC95-18A3-4212-B985-53833904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1A82D-EC9B-4112-B75B-7EE754DAB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6753A-EF88-4095-B339-97EB12793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F6392-9A51-4B65-88FD-E77E8E21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542BD-8E71-42A2-BA33-58E1E266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C74BB-4C92-48F8-8C15-A511070E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1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D9F4D-80B1-4F7B-A619-2395EEF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4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B1455-4DC7-45AE-91E5-D529C1CC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462349"/>
            <a:ext cx="10515600" cy="343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20CB-DB52-43AC-A0E8-4DC145D73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2977-D05F-4EE1-A162-295E8FF8F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E4C8-4D99-4880-9840-413ADAD0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5BFFC-BCF1-4CC0-ABB8-9281365044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637" y="6041362"/>
            <a:ext cx="2407418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EC1A8-D809-4719-850D-A0006CB092B6}"/>
              </a:ext>
            </a:extLst>
          </p:cNvPr>
          <p:cNvSpPr txBox="1"/>
          <p:nvPr userDrawn="1"/>
        </p:nvSpPr>
        <p:spPr>
          <a:xfrm>
            <a:off x="127000" y="180459"/>
            <a:ext cx="217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Century" panose="02040604050505020304" pitchFamily="18" charset="0"/>
              </a:rPr>
              <a:t>Ulster Plantation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C38AA-C233-49DE-8707-78697C8ECD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70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9BC761-4975-4A04-B71F-839DA61017E1}"/>
              </a:ext>
            </a:extLst>
          </p:cNvPr>
          <p:cNvSpPr txBox="1"/>
          <p:nvPr userDrawn="1"/>
        </p:nvSpPr>
        <p:spPr>
          <a:xfrm>
            <a:off x="127000" y="135664"/>
            <a:ext cx="1065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chemeClr val="bg1"/>
                </a:solidFill>
                <a:latin typeface="+mn-lt"/>
              </a:rPr>
              <a:t>Chapter 11: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Exploring the 1798 Rebellion</a:t>
            </a:r>
          </a:p>
        </p:txBody>
      </p:sp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E22E62-89D5-43D4-BDDB-48F11B9DB19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114" y="3945287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FC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5BA03-0C2D-4ABC-9786-98065C10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24"/>
            <a:ext cx="12193199" cy="69013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E8DBC-9323-4C4B-9C9F-CAB506BE4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342" y="2786523"/>
            <a:ext cx="10058400" cy="19929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300" dirty="0">
                <a:solidFill>
                  <a:srgbClr val="FFFFFF"/>
                </a:solidFill>
              </a:rPr>
              <a:t>Exploring the 1798 Rebellion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IE" sz="4000" i="1" dirty="0">
                <a:solidFill>
                  <a:schemeClr val="bg1"/>
                </a:solidFill>
              </a:rPr>
              <a:t> The Impact of the Physical Force Tradition on </a:t>
            </a:r>
            <a:br>
              <a:rPr lang="en-IE" sz="4000" i="1" dirty="0">
                <a:solidFill>
                  <a:schemeClr val="bg1"/>
                </a:solidFill>
              </a:rPr>
            </a:br>
            <a:r>
              <a:rPr lang="en-IE" sz="4000" i="1" dirty="0">
                <a:solidFill>
                  <a:schemeClr val="bg1"/>
                </a:solidFill>
              </a:rPr>
              <a:t>Irish Politics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CAFD14-421B-4360-A467-4DBBB46BED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983794"/>
            <a:ext cx="7064256" cy="4995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52166-A5A4-4E2D-BC25-63BE2237E079}"/>
              </a:ext>
            </a:extLst>
          </p:cNvPr>
          <p:cNvSpPr txBox="1"/>
          <p:nvPr/>
        </p:nvSpPr>
        <p:spPr>
          <a:xfrm>
            <a:off x="133677" y="6457016"/>
            <a:ext cx="894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Making History (2</a:t>
            </a:r>
            <a:r>
              <a:rPr lang="en-IE" sz="2000" b="1" baseline="30000" dirty="0">
                <a:solidFill>
                  <a:schemeClr val="bg1"/>
                </a:solidFill>
              </a:rPr>
              <a:t>nd</a:t>
            </a:r>
            <a:r>
              <a:rPr lang="en-IE" sz="2000" b="1" dirty="0">
                <a:solidFill>
                  <a:schemeClr val="bg1"/>
                </a:solidFill>
              </a:rPr>
              <a:t> Edition) </a:t>
            </a: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C0392AF-D6A9-4386-A175-E72E50612F2B}"/>
              </a:ext>
            </a:extLst>
          </p:cNvPr>
          <p:cNvSpPr/>
          <p:nvPr/>
        </p:nvSpPr>
        <p:spPr>
          <a:xfrm>
            <a:off x="10561120" y="406999"/>
            <a:ext cx="1122366" cy="1205803"/>
          </a:xfrm>
          <a:custGeom>
            <a:avLst/>
            <a:gdLst/>
            <a:ahLst/>
            <a:cxnLst/>
            <a:rect l="l" t="t" r="r" b="b"/>
            <a:pathLst>
              <a:path w="756285" h="756285">
                <a:moveTo>
                  <a:pt x="378002" y="0"/>
                </a:moveTo>
                <a:lnTo>
                  <a:pt x="330587" y="2945"/>
                </a:lnTo>
                <a:lnTo>
                  <a:pt x="284929" y="11544"/>
                </a:lnTo>
                <a:lnTo>
                  <a:pt x="241383" y="25444"/>
                </a:lnTo>
                <a:lnTo>
                  <a:pt x="200302" y="44289"/>
                </a:lnTo>
                <a:lnTo>
                  <a:pt x="162042" y="67726"/>
                </a:lnTo>
                <a:lnTo>
                  <a:pt x="126957" y="95400"/>
                </a:lnTo>
                <a:lnTo>
                  <a:pt x="95400" y="126957"/>
                </a:lnTo>
                <a:lnTo>
                  <a:pt x="67726" y="162042"/>
                </a:lnTo>
                <a:lnTo>
                  <a:pt x="44289" y="200302"/>
                </a:lnTo>
                <a:lnTo>
                  <a:pt x="25444" y="241383"/>
                </a:lnTo>
                <a:lnTo>
                  <a:pt x="11544" y="284929"/>
                </a:lnTo>
                <a:lnTo>
                  <a:pt x="2945" y="330587"/>
                </a:lnTo>
                <a:lnTo>
                  <a:pt x="0" y="378002"/>
                </a:lnTo>
                <a:lnTo>
                  <a:pt x="2945" y="425418"/>
                </a:lnTo>
                <a:lnTo>
                  <a:pt x="11544" y="471076"/>
                </a:lnTo>
                <a:lnTo>
                  <a:pt x="25444" y="514622"/>
                </a:lnTo>
                <a:lnTo>
                  <a:pt x="44289" y="555702"/>
                </a:lnTo>
                <a:lnTo>
                  <a:pt x="67726" y="593962"/>
                </a:lnTo>
                <a:lnTo>
                  <a:pt x="95400" y="629048"/>
                </a:lnTo>
                <a:lnTo>
                  <a:pt x="126957" y="660605"/>
                </a:lnTo>
                <a:lnTo>
                  <a:pt x="162042" y="688279"/>
                </a:lnTo>
                <a:lnTo>
                  <a:pt x="200302" y="711716"/>
                </a:lnTo>
                <a:lnTo>
                  <a:pt x="241383" y="730561"/>
                </a:lnTo>
                <a:lnTo>
                  <a:pt x="284929" y="744460"/>
                </a:lnTo>
                <a:lnTo>
                  <a:pt x="330587" y="753060"/>
                </a:lnTo>
                <a:lnTo>
                  <a:pt x="378002" y="756005"/>
                </a:lnTo>
                <a:lnTo>
                  <a:pt x="425418" y="753060"/>
                </a:lnTo>
                <a:lnTo>
                  <a:pt x="471076" y="744460"/>
                </a:lnTo>
                <a:lnTo>
                  <a:pt x="514622" y="730561"/>
                </a:lnTo>
                <a:lnTo>
                  <a:pt x="555702" y="711716"/>
                </a:lnTo>
                <a:lnTo>
                  <a:pt x="593962" y="688279"/>
                </a:lnTo>
                <a:lnTo>
                  <a:pt x="629048" y="660605"/>
                </a:lnTo>
                <a:lnTo>
                  <a:pt x="660605" y="629048"/>
                </a:lnTo>
                <a:lnTo>
                  <a:pt x="688279" y="593962"/>
                </a:lnTo>
                <a:lnTo>
                  <a:pt x="711716" y="555702"/>
                </a:lnTo>
                <a:lnTo>
                  <a:pt x="730561" y="514622"/>
                </a:lnTo>
                <a:lnTo>
                  <a:pt x="744460" y="471076"/>
                </a:lnTo>
                <a:lnTo>
                  <a:pt x="753060" y="425418"/>
                </a:lnTo>
                <a:lnTo>
                  <a:pt x="756005" y="378002"/>
                </a:lnTo>
                <a:lnTo>
                  <a:pt x="753060" y="330587"/>
                </a:lnTo>
                <a:lnTo>
                  <a:pt x="744460" y="284929"/>
                </a:lnTo>
                <a:lnTo>
                  <a:pt x="730561" y="241383"/>
                </a:lnTo>
                <a:lnTo>
                  <a:pt x="711716" y="200302"/>
                </a:lnTo>
                <a:lnTo>
                  <a:pt x="688279" y="162042"/>
                </a:lnTo>
                <a:lnTo>
                  <a:pt x="660605" y="126957"/>
                </a:lnTo>
                <a:lnTo>
                  <a:pt x="629048" y="95400"/>
                </a:lnTo>
                <a:lnTo>
                  <a:pt x="593962" y="67726"/>
                </a:lnTo>
                <a:lnTo>
                  <a:pt x="555702" y="44289"/>
                </a:lnTo>
                <a:lnTo>
                  <a:pt x="514622" y="25444"/>
                </a:lnTo>
                <a:lnTo>
                  <a:pt x="471076" y="11544"/>
                </a:lnTo>
                <a:lnTo>
                  <a:pt x="425418" y="2945"/>
                </a:lnTo>
                <a:lnTo>
                  <a:pt x="378002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E" sz="6000" b="1" spc="-245" dirty="0">
                <a:solidFill>
                  <a:srgbClr val="FFFFFF"/>
                </a:solidFill>
                <a:latin typeface="Arial Narrow"/>
                <a:cs typeface="Arial Narrow"/>
              </a:rPr>
              <a:t>  </a:t>
            </a:r>
            <a:endParaRPr lang="en-IE" sz="6000" dirty="0">
              <a:latin typeface="Arial Narrow"/>
              <a:cs typeface="Arial Narr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3CDDD-B5B1-4B2B-A9AD-DFCB517CE821}"/>
              </a:ext>
            </a:extLst>
          </p:cNvPr>
          <p:cNvSpPr txBox="1"/>
          <p:nvPr/>
        </p:nvSpPr>
        <p:spPr>
          <a:xfrm>
            <a:off x="10697853" y="522597"/>
            <a:ext cx="1124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b="1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12" y="2786523"/>
            <a:ext cx="2157059" cy="31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80068"/>
            <a:ext cx="86868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88718-BAA6-8E46-A930-8CEC306957C6}"/>
              </a:ext>
            </a:extLst>
          </p:cNvPr>
          <p:cNvSpPr txBox="1"/>
          <p:nvPr/>
        </p:nvSpPr>
        <p:spPr>
          <a:xfrm>
            <a:off x="4917186" y="5667358"/>
            <a:ext cx="3086100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350" dirty="0"/>
              <a:t>Create your own mind map on the </a:t>
            </a:r>
            <a:r>
              <a:rPr lang="en-IE" sz="1350" b="1" dirty="0"/>
              <a:t>Causes</a:t>
            </a:r>
            <a:r>
              <a:rPr lang="en-IE" sz="1350" dirty="0"/>
              <a:t> of the 1798 Rebellion using the above features.</a:t>
            </a:r>
          </a:p>
        </p:txBody>
      </p:sp>
    </p:spTree>
    <p:extLst>
      <p:ext uri="{BB962C8B-B14F-4D97-AF65-F5344CB8AC3E}">
        <p14:creationId xmlns:p14="http://schemas.microsoft.com/office/powerpoint/2010/main" val="30949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990" y="749508"/>
            <a:ext cx="9209536" cy="587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3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644196"/>
            <a:ext cx="11058991" cy="5753149"/>
            <a:chOff x="442301" y="596571"/>
            <a:chExt cx="11058991" cy="57531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730977"/>
            <a:ext cx="937511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IE" sz="2200" dirty="0"/>
              <a:t>The Protestant Ascendancy was</a:t>
            </a:r>
          </a:p>
          <a:p>
            <a:pPr>
              <a:buClr>
                <a:srgbClr val="11AD9A"/>
              </a:buClr>
              <a:tabLst>
                <a:tab pos="358775" algn="l"/>
              </a:tabLst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11AD9A"/>
                </a:solidFill>
              </a:rPr>
              <a:t>(</a:t>
            </a:r>
            <a:r>
              <a:rPr lang="en-US" sz="2200" dirty="0" err="1">
                <a:solidFill>
                  <a:srgbClr val="11AD9A"/>
                </a:solidFill>
              </a:rPr>
              <a:t>i</a:t>
            </a:r>
            <a:r>
              <a:rPr lang="en-US" sz="2200" dirty="0">
                <a:solidFill>
                  <a:srgbClr val="11AD9A"/>
                </a:solidFill>
              </a:rPr>
              <a:t>) </a:t>
            </a:r>
            <a:r>
              <a:rPr lang="en-US" sz="2200" dirty="0"/>
              <a:t>the control by the Presbyterian Church</a:t>
            </a:r>
          </a:p>
          <a:p>
            <a:pPr>
              <a:buClr>
                <a:srgbClr val="11AD9A"/>
              </a:buClr>
              <a:tabLst>
                <a:tab pos="358775" algn="l"/>
              </a:tabLst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11AD9A"/>
                </a:solidFill>
              </a:rPr>
              <a:t>(ii) </a:t>
            </a:r>
            <a:r>
              <a:rPr lang="en-US" sz="2200" dirty="0"/>
              <a:t>the political control of Ireland by the members of the Church of Ireland </a:t>
            </a:r>
            <a:r>
              <a:rPr lang="en-US" sz="2200" b="1" dirty="0"/>
              <a:t>OR</a:t>
            </a:r>
          </a:p>
          <a:p>
            <a:pPr>
              <a:buClr>
                <a:srgbClr val="11AD9A"/>
              </a:buClr>
              <a:tabLst>
                <a:tab pos="358775" algn="l"/>
              </a:tabLst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11AD9A"/>
                </a:solidFill>
              </a:rPr>
              <a:t>(iii) </a:t>
            </a:r>
            <a:r>
              <a:rPr lang="en-US" sz="2200" dirty="0"/>
              <a:t>Catholics who were converted to Protestantism.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IE" sz="2200" dirty="0"/>
              <a:t>Explain the Penal Laws.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Which religious groups in Ireland made up </a:t>
            </a:r>
            <a:r>
              <a:rPr lang="en-US" sz="2200" dirty="0">
                <a:solidFill>
                  <a:srgbClr val="11AD9A"/>
                </a:solidFill>
              </a:rPr>
              <a:t>(</a:t>
            </a:r>
            <a:r>
              <a:rPr lang="en-US" sz="2200" dirty="0" err="1">
                <a:solidFill>
                  <a:srgbClr val="11AD9A"/>
                </a:solidFill>
              </a:rPr>
              <a:t>i</a:t>
            </a:r>
            <a:r>
              <a:rPr lang="en-US" sz="2200" dirty="0">
                <a:solidFill>
                  <a:srgbClr val="11AD9A"/>
                </a:solidFill>
              </a:rPr>
              <a:t>) </a:t>
            </a:r>
            <a:r>
              <a:rPr lang="en-US" sz="2200" dirty="0"/>
              <a:t>10% </a:t>
            </a:r>
            <a:r>
              <a:rPr lang="en-US" sz="2200" dirty="0">
                <a:solidFill>
                  <a:srgbClr val="11AD9A"/>
                </a:solidFill>
              </a:rPr>
              <a:t>(ii) </a:t>
            </a:r>
            <a:r>
              <a:rPr lang="en-US" sz="2200" dirty="0"/>
              <a:t>15% of the population?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In what part of Ireland did most Presbyterians live?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Who paid tithes and to whom were they paid?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How did subdivision affect poverty in the countryside?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How did </a:t>
            </a:r>
            <a:r>
              <a:rPr lang="en-US" sz="2200" dirty="0">
                <a:solidFill>
                  <a:srgbClr val="11AD9A"/>
                </a:solidFill>
              </a:rPr>
              <a:t>(</a:t>
            </a:r>
            <a:r>
              <a:rPr lang="en-US" sz="2200" dirty="0" err="1">
                <a:solidFill>
                  <a:srgbClr val="11AD9A"/>
                </a:solidFill>
              </a:rPr>
              <a:t>i</a:t>
            </a:r>
            <a:r>
              <a:rPr lang="en-US" sz="2200" dirty="0">
                <a:solidFill>
                  <a:srgbClr val="11AD9A"/>
                </a:solidFill>
              </a:rPr>
              <a:t>) </a:t>
            </a:r>
            <a:r>
              <a:rPr lang="en-US" sz="2200" dirty="0"/>
              <a:t>the American Revolution and </a:t>
            </a:r>
            <a:r>
              <a:rPr lang="en-US" sz="2200" dirty="0">
                <a:solidFill>
                  <a:srgbClr val="11AD9A"/>
                </a:solidFill>
              </a:rPr>
              <a:t>(ii) </a:t>
            </a:r>
            <a:r>
              <a:rPr lang="en-US" sz="2200" dirty="0"/>
              <a:t>the French Revolution contribute to the causes of the 1798 Rebellion?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Where was the United Irishmen </a:t>
            </a:r>
            <a:r>
              <a:rPr lang="en-US" sz="2200" dirty="0" err="1"/>
              <a:t>organisation</a:t>
            </a:r>
            <a:r>
              <a:rPr lang="en-US" sz="2200" dirty="0"/>
              <a:t> founded?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2"/>
            </a:pPr>
            <a:r>
              <a:rPr lang="en-US" sz="2200" dirty="0"/>
              <a:t>Give one of its aims.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5607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01637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Wolfe Tone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EA36271-E3DC-4E04-8A2D-9CED717F4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3823"/>
            <a:ext cx="5720875" cy="4603140"/>
          </a:xfrm>
          <a:noFill/>
        </p:spPr>
        <p:txBody>
          <a:bodyPr>
            <a:noAutofit/>
          </a:bodyPr>
          <a:lstStyle/>
          <a:p>
            <a:r>
              <a:rPr lang="en-IE" sz="2200" dirty="0"/>
              <a:t>A Dublin lawyer</a:t>
            </a:r>
          </a:p>
          <a:p>
            <a:r>
              <a:rPr lang="en-IE" sz="2200" dirty="0"/>
              <a:t>Present at the founding of the </a:t>
            </a:r>
            <a:r>
              <a:rPr lang="en-IE" sz="2200" b="1" dirty="0"/>
              <a:t>United Irishmen </a:t>
            </a:r>
            <a:r>
              <a:rPr lang="en-IE" sz="2200" dirty="0"/>
              <a:t>in Belfast</a:t>
            </a:r>
          </a:p>
          <a:p>
            <a:r>
              <a:rPr lang="en-IE" sz="2200" dirty="0"/>
              <a:t>Wrote </a:t>
            </a:r>
            <a:r>
              <a:rPr lang="en-IE" sz="2200" i="1" dirty="0"/>
              <a:t>An Argument on Behalf of the Catholics of Ireland </a:t>
            </a:r>
            <a:r>
              <a:rPr lang="en-IE" sz="2200" dirty="0"/>
              <a:t>(1791)</a:t>
            </a:r>
          </a:p>
          <a:p>
            <a:r>
              <a:rPr lang="en-IE" sz="2200" dirty="0"/>
              <a:t>Disappointed that the British Government did not get rid of all Penal Laws</a:t>
            </a:r>
          </a:p>
          <a:p>
            <a:r>
              <a:rPr lang="en-IE" sz="2200" dirty="0"/>
              <a:t>War broke out between Britain and France</a:t>
            </a:r>
          </a:p>
          <a:p>
            <a:r>
              <a:rPr lang="en-IE" sz="2200" dirty="0"/>
              <a:t>Tone went to </a:t>
            </a:r>
            <a:r>
              <a:rPr lang="en-IE" sz="2200" b="1" dirty="0"/>
              <a:t>America</a:t>
            </a:r>
          </a:p>
          <a:p>
            <a:r>
              <a:rPr lang="en-IE" sz="2200" dirty="0"/>
              <a:t>Then got help from </a:t>
            </a:r>
            <a:r>
              <a:rPr lang="en-IE" sz="2200" b="1" dirty="0"/>
              <a:t>France</a:t>
            </a:r>
          </a:p>
          <a:p>
            <a:r>
              <a:rPr lang="en-IE" sz="2200" dirty="0"/>
              <a:t>French fleet failed to land at </a:t>
            </a:r>
            <a:r>
              <a:rPr lang="en-IE" sz="2200" b="1" dirty="0"/>
              <a:t>Bantry Bay </a:t>
            </a:r>
            <a:r>
              <a:rPr lang="en-IE" sz="2200" dirty="0"/>
              <a:t>(1796)</a:t>
            </a:r>
          </a:p>
          <a:p>
            <a:r>
              <a:rPr lang="en-IE" sz="2200" dirty="0"/>
              <a:t>Tone disappointed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B4118-F6C5-4F6F-A847-3D7532EB3A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848" y="900082"/>
            <a:ext cx="2166611" cy="2054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0C9EFE-DBE1-4521-AF7D-31823CDA073A}"/>
              </a:ext>
            </a:extLst>
          </p:cNvPr>
          <p:cNvSpPr txBox="1"/>
          <p:nvPr/>
        </p:nvSpPr>
        <p:spPr>
          <a:xfrm>
            <a:off x="7693188" y="5948364"/>
            <a:ext cx="358726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i="1" dirty="0"/>
              <a:t>End of the Irish Invasion; – </a:t>
            </a:r>
            <a:r>
              <a:rPr lang="en-IE" sz="1600" dirty="0"/>
              <a:t>or – </a:t>
            </a:r>
            <a:r>
              <a:rPr lang="en-IE" sz="1600" i="1" dirty="0"/>
              <a:t>the Destruction of the French Armada </a:t>
            </a:r>
            <a:r>
              <a:rPr lang="en-IE" sz="1600" dirty="0"/>
              <a:t>(1797)</a:t>
            </a:r>
            <a:endParaRPr lang="en-US" sz="16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95" y="3091300"/>
            <a:ext cx="3672254" cy="26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98251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How did Tone’s ideas change?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78114D3-1261-4A0C-B1A2-713C6676BCD4}"/>
              </a:ext>
            </a:extLst>
          </p:cNvPr>
          <p:cNvSpPr txBox="1">
            <a:spLocks/>
          </p:cNvSpPr>
          <p:nvPr/>
        </p:nvSpPr>
        <p:spPr>
          <a:xfrm>
            <a:off x="1684080" y="1582313"/>
            <a:ext cx="3983983" cy="3424518"/>
          </a:xfrm>
          <a:prstGeom prst="rect">
            <a:avLst/>
          </a:prstGeom>
          <a:solidFill>
            <a:srgbClr val="D5DFB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000" dirty="0"/>
              <a:t>July 14th [1791]. I sent down to Belfast, resolutions suited to this day, and reduced to three heads. 1st. That English influence in Ireland was the great grievance [complaint] of the country. 2nd. That the most efficient way to oppose it was by a reform in Parliament. 3rd. That no reform could be just which did not include the Catholics.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IE" sz="2000" dirty="0"/>
              <a:t>		</a:t>
            </a:r>
            <a:r>
              <a:rPr lang="en-IE" sz="2000" b="1" dirty="0"/>
              <a:t>(Tone’s Diary)</a:t>
            </a:r>
            <a:endParaRPr lang="en-US" sz="20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EC309E-7E66-4654-89A5-E3568AE83D83}"/>
              </a:ext>
            </a:extLst>
          </p:cNvPr>
          <p:cNvSpPr txBox="1">
            <a:spLocks/>
          </p:cNvSpPr>
          <p:nvPr/>
        </p:nvSpPr>
        <p:spPr>
          <a:xfrm>
            <a:off x="6046244" y="1582312"/>
            <a:ext cx="4729632" cy="4355838"/>
          </a:xfrm>
          <a:prstGeom prst="rect">
            <a:avLst/>
          </a:prstGeom>
          <a:solidFill>
            <a:srgbClr val="D5DFB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000" dirty="0"/>
              <a:t>To subvert [undermine] the tyranny [oppression] of our very bad Government, to break the connection with England, the never-failing source of all our political evils, and to assert the independence of my country – these were my </a:t>
            </a:r>
            <a:r>
              <a:rPr lang="en-IE" sz="2000" b="1" dirty="0"/>
              <a:t>objects</a:t>
            </a:r>
            <a:r>
              <a:rPr lang="en-IE" sz="2000" dirty="0"/>
              <a:t> [aims]. To unite the whole people of Ireland, to abolish the memory of all past dissentions [disagreements], and to substitute the common name of Irishman in place of the denominations [religions] of Protestant, Catholic and Dissenter [Presbyterian] – these were my </a:t>
            </a:r>
            <a:r>
              <a:rPr lang="en-IE" sz="2000" b="1" dirty="0"/>
              <a:t>means</a:t>
            </a:r>
            <a:r>
              <a:rPr lang="en-IE" sz="2000" dirty="0"/>
              <a:t> [methods].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IE" sz="2000" dirty="0"/>
              <a:t>		</a:t>
            </a:r>
            <a:r>
              <a:rPr lang="en-IE" sz="2000" b="1" dirty="0"/>
              <a:t>(</a:t>
            </a:r>
            <a:r>
              <a:rPr lang="en-IE" sz="2000" b="1" i="1" dirty="0"/>
              <a:t>The Autobiography of 	Theobald Wolfe Tone </a:t>
            </a:r>
            <a:r>
              <a:rPr lang="en-IE" sz="2000" b="1" dirty="0"/>
              <a:t>[1937])</a:t>
            </a:r>
            <a:endParaRPr lang="en-US" sz="20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416124" y="5436400"/>
            <a:ext cx="4251939" cy="931319"/>
            <a:chOff x="1431029" y="4956715"/>
            <a:chExt cx="4251939" cy="9313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1698985" y="5136005"/>
              <a:ext cx="3983983" cy="7520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    How do Tone’s ideas differ here?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    Why did they change?</a:t>
              </a: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029" y="4956715"/>
              <a:ext cx="535912" cy="50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04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994507"/>
            <a:ext cx="11058991" cy="4322563"/>
            <a:chOff x="442301" y="596571"/>
            <a:chExt cx="11058991" cy="43225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40"/>
              <a:ext cx="10691446" cy="3864894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2081288"/>
            <a:ext cx="93751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the name of Wolfe Tone’s pamphlet about Catholics in Ireland?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Why was Tone disappointed with the British Government?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did war between Britain and France change everything?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Where did Tone go for help for the rebellion?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help was provided to Tone?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did Tone’s ideas change?	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333234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584079F-7642-4B34-9335-4CD326A1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01" y="1759057"/>
            <a:ext cx="6378902" cy="3962765"/>
          </a:xfrm>
          <a:noFill/>
        </p:spPr>
        <p:txBody>
          <a:bodyPr>
            <a:normAutofit/>
          </a:bodyPr>
          <a:lstStyle/>
          <a:p>
            <a:r>
              <a:rPr lang="en-IE" b="1" dirty="0"/>
              <a:t>British troops </a:t>
            </a:r>
            <a:r>
              <a:rPr lang="en-IE" dirty="0"/>
              <a:t>burn houses, flog and torture suspects</a:t>
            </a:r>
          </a:p>
          <a:p>
            <a:r>
              <a:rPr lang="en-IE" b="1" dirty="0"/>
              <a:t>Arms confiscated </a:t>
            </a:r>
            <a:r>
              <a:rPr lang="en-IE" dirty="0"/>
              <a:t>in Ulster and Leinster</a:t>
            </a:r>
          </a:p>
          <a:p>
            <a:r>
              <a:rPr lang="en-IE" b="1" dirty="0"/>
              <a:t>Conflict</a:t>
            </a:r>
            <a:r>
              <a:rPr lang="en-IE" dirty="0"/>
              <a:t> between Catholics and Protestants in Ulster</a:t>
            </a:r>
          </a:p>
          <a:p>
            <a:r>
              <a:rPr lang="en-IE" b="1" dirty="0"/>
              <a:t>Orange Order </a:t>
            </a:r>
            <a:r>
              <a:rPr lang="en-IE" dirty="0"/>
              <a:t>founded</a:t>
            </a:r>
          </a:p>
          <a:p>
            <a:r>
              <a:rPr lang="en-IE" dirty="0"/>
              <a:t>United Irishmen leaders, including Lord Edward Fitzgerald, </a:t>
            </a:r>
            <a:r>
              <a:rPr lang="en-IE" b="1" dirty="0"/>
              <a:t>arrested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867B8-3FD3-49C2-98B4-688242AAC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564" y="1688890"/>
            <a:ext cx="2490248" cy="3562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11108-15D1-D049-AEF3-7A0903C95BE8}"/>
              </a:ext>
            </a:extLst>
          </p:cNvPr>
          <p:cNvSpPr txBox="1"/>
          <p:nvPr/>
        </p:nvSpPr>
        <p:spPr>
          <a:xfrm>
            <a:off x="8549930" y="5383268"/>
            <a:ext cx="19255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Pitch-capping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8212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Closer to the Rebellion</a:t>
            </a:r>
            <a:endParaRPr lang="en-IE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7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8212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Closer to the Rebellion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8CE3C-9271-45E7-8AB8-5AEFB16A13C6}"/>
              </a:ext>
            </a:extLst>
          </p:cNvPr>
          <p:cNvSpPr txBox="1"/>
          <p:nvPr/>
        </p:nvSpPr>
        <p:spPr>
          <a:xfrm>
            <a:off x="700452" y="1490007"/>
            <a:ext cx="5662248" cy="5324535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Croppies Lie Down!</a:t>
            </a:r>
          </a:p>
          <a:p>
            <a:endParaRPr lang="en-IE" sz="2000" b="1" dirty="0"/>
          </a:p>
          <a:p>
            <a:r>
              <a:rPr lang="en-IE" sz="2000" i="1" dirty="0"/>
              <a:t>We soldiers of Erin, so proud of the name,</a:t>
            </a:r>
          </a:p>
          <a:p>
            <a:r>
              <a:rPr lang="en-IE" sz="2000" i="1" dirty="0"/>
              <a:t>We’ll raise on the rebels and Frenchmen our fame; </a:t>
            </a:r>
          </a:p>
          <a:p>
            <a:r>
              <a:rPr lang="en-IE" sz="2000" i="1" dirty="0"/>
              <a:t>We’ll fight to the last in the honest old cause,</a:t>
            </a:r>
          </a:p>
          <a:p>
            <a:r>
              <a:rPr lang="en-IE" sz="2000" i="1" dirty="0"/>
              <a:t>And guard our religion, our freedom and laws;</a:t>
            </a:r>
          </a:p>
          <a:p>
            <a:r>
              <a:rPr lang="en-IE" sz="2000" i="1" dirty="0"/>
              <a:t>We’ll fight for our country, our King and his crown,</a:t>
            </a:r>
          </a:p>
          <a:p>
            <a:r>
              <a:rPr lang="en-IE" sz="2000" i="1" dirty="0"/>
              <a:t>And make all the traitors and croppies lie down.</a:t>
            </a:r>
          </a:p>
          <a:p>
            <a:r>
              <a:rPr lang="en-IE" sz="2000" i="1" dirty="0"/>
              <a:t>Down, down, croppies lie down.</a:t>
            </a:r>
          </a:p>
          <a:p>
            <a:endParaRPr lang="en-IE" sz="2000" i="1" dirty="0"/>
          </a:p>
          <a:p>
            <a:r>
              <a:rPr lang="en-IE" sz="2000" i="1" dirty="0"/>
              <a:t>The rebels so bold, when they’ve none to oppose, </a:t>
            </a:r>
          </a:p>
          <a:p>
            <a:r>
              <a:rPr lang="en-IE" sz="2000" i="1" dirty="0"/>
              <a:t>To houses and haystacks are terrible foes;</a:t>
            </a:r>
          </a:p>
          <a:p>
            <a:r>
              <a:rPr lang="en-IE" sz="2000" i="1" dirty="0"/>
              <a:t>They murder poor parsons and likewise their wives,</a:t>
            </a:r>
          </a:p>
          <a:p>
            <a:r>
              <a:rPr lang="en-IE" sz="2000" i="1" dirty="0"/>
              <a:t>At the sight of a soldier they run for their lives;</a:t>
            </a:r>
          </a:p>
          <a:p>
            <a:r>
              <a:rPr lang="en-IE" sz="2000" i="1" dirty="0"/>
              <a:t>Whenever we march over country and town</a:t>
            </a:r>
          </a:p>
          <a:p>
            <a:r>
              <a:rPr lang="en-IE" sz="2000" i="1" dirty="0"/>
              <a:t>In ditches and cellars the croppies lie down.</a:t>
            </a:r>
          </a:p>
          <a:p>
            <a:r>
              <a:rPr lang="en-IE" sz="2000" i="1" dirty="0"/>
              <a:t>Down, down, croppies lie down.</a:t>
            </a:r>
            <a:endParaRPr lang="en-US" sz="200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7789082" y="2633359"/>
            <a:ext cx="3243891" cy="1648075"/>
            <a:chOff x="7789082" y="2633359"/>
            <a:chExt cx="3243891" cy="16480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8057038" y="2897187"/>
              <a:ext cx="2975935" cy="13842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265113" algn="l"/>
                </a:tabLst>
              </a:pPr>
              <a:r>
                <a:rPr lang="en-IE" sz="2000" b="1" dirty="0">
                  <a:solidFill>
                    <a:schemeClr val="tx1"/>
                  </a:solidFill>
                </a:rPr>
                <a:t>     </a:t>
              </a:r>
              <a:r>
                <a:rPr lang="en-US" sz="2000" b="1" dirty="0">
                  <a:solidFill>
                    <a:schemeClr val="tx1"/>
                  </a:solidFill>
                </a:rPr>
                <a:t>What is the meaning of 	this song?</a:t>
              </a:r>
            </a:p>
            <a:p>
              <a:pPr>
                <a:tabLst>
                  <a:tab pos="26511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What is the purpose of 	the song?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9082" y="2633359"/>
              <a:ext cx="535912" cy="5017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693DBAF-2064-524C-B0BC-B0AFA78F3487}"/>
              </a:ext>
            </a:extLst>
          </p:cNvPr>
          <p:cNvSpPr txBox="1"/>
          <p:nvPr/>
        </p:nvSpPr>
        <p:spPr>
          <a:xfrm>
            <a:off x="6529752" y="6270023"/>
            <a:ext cx="29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An anti-rebel song from 1798</a:t>
            </a:r>
          </a:p>
        </p:txBody>
      </p:sp>
    </p:spTree>
    <p:extLst>
      <p:ext uri="{BB962C8B-B14F-4D97-AF65-F5344CB8AC3E}">
        <p14:creationId xmlns:p14="http://schemas.microsoft.com/office/powerpoint/2010/main" val="35394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939471"/>
            <a:ext cx="11058991" cy="4785054"/>
            <a:chOff x="442301" y="596571"/>
            <a:chExt cx="11058991" cy="48101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4352510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FB359C-CA1D-4143-A3D0-85067573239D}"/>
              </a:ext>
            </a:extLst>
          </p:cNvPr>
          <p:cNvSpPr txBox="1"/>
          <p:nvPr/>
        </p:nvSpPr>
        <p:spPr>
          <a:xfrm>
            <a:off x="1358162" y="2050132"/>
            <a:ext cx="956335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200" dirty="0"/>
              <a:t>What were the main features/characteristics of the parliamentary tradition?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200" dirty="0"/>
              <a:t>What were the main features/characteristics of the physical force tradition?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200" dirty="0"/>
              <a:t>Which of these were causes of the 1798 Rebellion?</a:t>
            </a:r>
          </a:p>
          <a:p>
            <a:pPr marL="800100" lvl="1" indent="-342900">
              <a:buClr>
                <a:srgbClr val="11AD9A"/>
              </a:buClr>
              <a:buFont typeface="+mj-lt"/>
              <a:buAutoNum type="alphaLcPeriod"/>
            </a:pPr>
            <a:r>
              <a:rPr lang="en-IE" sz="2200" dirty="0"/>
              <a:t>Influence of the American Revolution</a:t>
            </a:r>
          </a:p>
          <a:p>
            <a:pPr marL="800100" lvl="1" indent="-342900">
              <a:buClr>
                <a:srgbClr val="11AD9A"/>
              </a:buClr>
              <a:buFont typeface="+mj-lt"/>
              <a:buAutoNum type="alphaLcPeriod"/>
            </a:pPr>
            <a:r>
              <a:rPr lang="en-IE" sz="2200" dirty="0"/>
              <a:t>Discrimination against women</a:t>
            </a:r>
          </a:p>
          <a:p>
            <a:pPr marL="800100" lvl="1" indent="-342900">
              <a:buClr>
                <a:srgbClr val="11AD9A"/>
              </a:buClr>
              <a:buFont typeface="+mj-lt"/>
              <a:buAutoNum type="alphaLcPeriod"/>
            </a:pPr>
            <a:r>
              <a:rPr lang="en-IE" sz="2200" dirty="0"/>
              <a:t>Poverty in the countryside</a:t>
            </a:r>
          </a:p>
          <a:p>
            <a:pPr marL="800100" lvl="1" indent="-342900">
              <a:buClr>
                <a:srgbClr val="11AD9A"/>
              </a:buClr>
              <a:buFont typeface="+mj-lt"/>
              <a:buAutoNum type="alphaLcPeriod"/>
            </a:pPr>
            <a:r>
              <a:rPr lang="en-IE" sz="2200" dirty="0"/>
              <a:t>The power of the Catholic Ascendancy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4"/>
            </a:pPr>
            <a:r>
              <a:rPr lang="en-IE" sz="2200" dirty="0"/>
              <a:t>Where were the United Irishmen founded?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4"/>
            </a:pPr>
            <a:r>
              <a:rPr lang="en-IE" sz="2200" dirty="0"/>
              <a:t>Where did the French fleet with Wolfe Tone on board fail to land in 1796?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4"/>
            </a:pPr>
            <a:r>
              <a:rPr lang="en-IE" sz="2200" dirty="0"/>
              <a:t>Who said, ‘I would be ready, cheerfully, to spill my blood in his [King’s] service’?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 startAt="4"/>
            </a:pP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39248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8855" y="1062560"/>
            <a:ext cx="10728472" cy="5071540"/>
            <a:chOff x="442301" y="596571"/>
            <a:chExt cx="11231494" cy="52885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863949" cy="4830860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5416235" cy="673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FB359C-CA1D-4143-A3D0-85067573239D}"/>
              </a:ext>
            </a:extLst>
          </p:cNvPr>
          <p:cNvSpPr txBox="1"/>
          <p:nvPr/>
        </p:nvSpPr>
        <p:spPr>
          <a:xfrm>
            <a:off x="1493840" y="2253092"/>
            <a:ext cx="95633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AD9A"/>
              </a:buClr>
              <a:buFont typeface="+mj-lt"/>
              <a:buAutoNum type="arabicPeriod"/>
            </a:pPr>
            <a:r>
              <a:rPr lang="en-IE" sz="2800" dirty="0"/>
              <a:t>What actions did the British Army carry out which provoked the 1798 Rebellion? </a:t>
            </a:r>
            <a:r>
              <a:rPr lang="en-IE" sz="2800" b="1" dirty="0"/>
              <a:t>OR</a:t>
            </a:r>
            <a:r>
              <a:rPr lang="en-IE" sz="2800" dirty="0"/>
              <a:t> </a:t>
            </a:r>
            <a:r>
              <a:rPr lang="en-US" sz="2800" dirty="0"/>
              <a:t>What actions did the British Government take to try to stop the rising?</a:t>
            </a:r>
            <a:endParaRPr lang="en-IE" sz="2800" dirty="0"/>
          </a:p>
          <a:p>
            <a:pPr marL="514350" indent="-514350">
              <a:buClr>
                <a:srgbClr val="11AD9A"/>
              </a:buClr>
              <a:buFont typeface="+mj-lt"/>
              <a:buAutoNum type="arabicPeriod"/>
            </a:pPr>
            <a:r>
              <a:rPr lang="en-IE" sz="2800" dirty="0"/>
              <a:t>What organisation was founded by Protestants in Ulster to combat Catholics? </a:t>
            </a:r>
          </a:p>
          <a:p>
            <a:pPr marL="514350" indent="-51435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Where did Catholics and Protestants clash?</a:t>
            </a:r>
          </a:p>
          <a:p>
            <a:pPr marL="514350" indent="-51435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large an </a:t>
            </a:r>
            <a:r>
              <a:rPr lang="en-US" sz="2800" dirty="0" err="1"/>
              <a:t>organisation</a:t>
            </a:r>
            <a:r>
              <a:rPr lang="en-US" sz="2800" dirty="0"/>
              <a:t> was the United Irishmen?</a:t>
            </a:r>
          </a:p>
          <a:p>
            <a:pPr marL="514350" indent="-51435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Which leader of the United Irishmen was caught?</a:t>
            </a:r>
          </a:p>
        </p:txBody>
      </p:sp>
    </p:spTree>
    <p:extLst>
      <p:ext uri="{BB962C8B-B14F-4D97-AF65-F5344CB8AC3E}">
        <p14:creationId xmlns:p14="http://schemas.microsoft.com/office/powerpoint/2010/main" val="22197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911106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What Will I Learn?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BE545-490A-438E-A08A-A25DC3EFE1AF}"/>
              </a:ext>
            </a:extLst>
          </p:cNvPr>
          <p:cNvSpPr txBox="1"/>
          <p:nvPr/>
        </p:nvSpPr>
        <p:spPr>
          <a:xfrm>
            <a:off x="670522" y="1971273"/>
            <a:ext cx="71081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Explore the </a:t>
            </a:r>
            <a:r>
              <a:rPr lang="en-IE" sz="2800" b="1" dirty="0"/>
              <a:t>impact of the physical force tradition</a:t>
            </a:r>
            <a:r>
              <a:rPr lang="en-IE" sz="2800" dirty="0"/>
              <a:t> on Irish 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Explore the </a:t>
            </a:r>
            <a:r>
              <a:rPr lang="en-IE" sz="2800" b="1" dirty="0"/>
              <a:t>impact of the 1798 Rebellion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Examine </a:t>
            </a:r>
            <a:r>
              <a:rPr lang="en-IE" sz="2800" b="1" dirty="0"/>
              <a:t>controversial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Explore the </a:t>
            </a:r>
            <a:r>
              <a:rPr lang="en-IE" sz="2800" b="1" dirty="0"/>
              <a:t>job of the historian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443EF-2DFC-433A-9A6B-5942959B2E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34" y="1824228"/>
            <a:ext cx="2209202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5394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Rising of 1798</a:t>
            </a:r>
            <a:endParaRPr lang="en-IE" sz="4000" dirty="0">
              <a:solidFill>
                <a:srgbClr val="FFC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75933" y="1451761"/>
            <a:ext cx="4104285" cy="5267166"/>
            <a:chOff x="2175933" y="1451761"/>
            <a:chExt cx="4104285" cy="52671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5933" y="1451761"/>
              <a:ext cx="4104285" cy="526716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4971970" y="3967874"/>
              <a:ext cx="363416" cy="386862"/>
              <a:chOff x="4675637" y="3900140"/>
              <a:chExt cx="363416" cy="38686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E25B04-E99F-1A45-8F6C-5010E3EA6B66}"/>
                  </a:ext>
                </a:extLst>
              </p:cNvPr>
              <p:cNvSpPr/>
              <p:nvPr/>
            </p:nvSpPr>
            <p:spPr>
              <a:xfrm>
                <a:off x="4675637" y="3900140"/>
                <a:ext cx="363416" cy="386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53CC01-BB12-7E44-BE6B-B630304FF146}"/>
                  </a:ext>
                </a:extLst>
              </p:cNvPr>
              <p:cNvSpPr txBox="1"/>
              <p:nvPr/>
            </p:nvSpPr>
            <p:spPr>
              <a:xfrm>
                <a:off x="4714063" y="3900140"/>
                <a:ext cx="269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/>
                  <a:t>1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469549" y="5248293"/>
              <a:ext cx="363416" cy="386862"/>
              <a:chOff x="5156283" y="5019695"/>
              <a:chExt cx="363416" cy="38686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BE50D8-D2EF-3B44-97D9-434F1050FDD0}"/>
                  </a:ext>
                </a:extLst>
              </p:cNvPr>
              <p:cNvSpPr/>
              <p:nvPr/>
            </p:nvSpPr>
            <p:spPr>
              <a:xfrm>
                <a:off x="5156283" y="5019695"/>
                <a:ext cx="363416" cy="386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F6F835-AB84-9F43-BED6-1FCD507CEE1B}"/>
                  </a:ext>
                </a:extLst>
              </p:cNvPr>
              <p:cNvSpPr txBox="1"/>
              <p:nvPr/>
            </p:nvSpPr>
            <p:spPr>
              <a:xfrm>
                <a:off x="5203176" y="5019695"/>
                <a:ext cx="269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/>
                  <a:t>2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869636" y="3021024"/>
              <a:ext cx="363416" cy="386862"/>
              <a:chOff x="2776499" y="2970222"/>
              <a:chExt cx="363416" cy="38686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6843147-429F-6241-AC3D-2BD700134D6A}"/>
                  </a:ext>
                </a:extLst>
              </p:cNvPr>
              <p:cNvSpPr/>
              <p:nvPr/>
            </p:nvSpPr>
            <p:spPr>
              <a:xfrm>
                <a:off x="2776499" y="2970222"/>
                <a:ext cx="363416" cy="386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9EFD41-119F-1E43-9E54-9CC8B34A2FFF}"/>
                  </a:ext>
                </a:extLst>
              </p:cNvPr>
              <p:cNvSpPr txBox="1"/>
              <p:nvPr/>
            </p:nvSpPr>
            <p:spPr>
              <a:xfrm>
                <a:off x="2806458" y="2970222"/>
                <a:ext cx="269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/>
                  <a:t>4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883766" y="2569088"/>
              <a:ext cx="363416" cy="386862"/>
              <a:chOff x="5519700" y="2569088"/>
              <a:chExt cx="363416" cy="38686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487E072-CC06-7144-9F08-19123AD6CBA2}"/>
                  </a:ext>
                </a:extLst>
              </p:cNvPr>
              <p:cNvSpPr/>
              <p:nvPr/>
            </p:nvSpPr>
            <p:spPr>
              <a:xfrm>
                <a:off x="5519700" y="2569088"/>
                <a:ext cx="363416" cy="386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AE5974-DFF2-8343-9093-C850B2B013DE}"/>
                  </a:ext>
                </a:extLst>
              </p:cNvPr>
              <p:cNvSpPr txBox="1"/>
              <p:nvPr/>
            </p:nvSpPr>
            <p:spPr>
              <a:xfrm>
                <a:off x="5566593" y="2569088"/>
                <a:ext cx="269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/>
                  <a:t>3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7395966" y="3146119"/>
            <a:ext cx="2824795" cy="1266781"/>
            <a:chOff x="7395966" y="3146119"/>
            <a:chExt cx="2824795" cy="126678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663922" y="3409947"/>
              <a:ext cx="2556839" cy="10029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	What were the </a:t>
              </a:r>
              <a:r>
                <a:rPr lang="en-US" sz="2000" b="1" dirty="0">
                  <a:solidFill>
                    <a:schemeClr val="tx1"/>
                  </a:solidFill>
                </a:rPr>
                <a:t>main events </a:t>
              </a:r>
              <a:r>
                <a:rPr lang="en-US" sz="2000" dirty="0">
                  <a:solidFill>
                    <a:schemeClr val="tx1"/>
                  </a:solidFill>
                </a:rPr>
                <a:t>of the 1798 Rebellion?</a:t>
              </a:r>
            </a:p>
          </p:txBody>
        </p: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966" y="3146119"/>
              <a:ext cx="535912" cy="50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1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368" y="1774825"/>
            <a:ext cx="9507264" cy="4371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5394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</a:rPr>
              <a:t>What Happened during the 1798 Rebellion?</a:t>
            </a:r>
          </a:p>
        </p:txBody>
      </p:sp>
    </p:spTree>
    <p:extLst>
      <p:ext uri="{BB962C8B-B14F-4D97-AF65-F5344CB8AC3E}">
        <p14:creationId xmlns:p14="http://schemas.microsoft.com/office/powerpoint/2010/main" val="16748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86871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1798 Rebellion – Events in Wexford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2C1CB04-A06A-4918-9CF3-4289E42E4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125"/>
          <a:stretch/>
        </p:blipFill>
        <p:spPr>
          <a:xfrm>
            <a:off x="6459772" y="1860590"/>
            <a:ext cx="3709586" cy="2595600"/>
          </a:xfrm>
          <a:ln>
            <a:solidFill>
              <a:srgbClr val="D5DFB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5BCB8-19D9-4F3B-BADD-78FF3EF7C9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14" t="51555"/>
          <a:stretch/>
        </p:blipFill>
        <p:spPr>
          <a:xfrm>
            <a:off x="1781086" y="1658367"/>
            <a:ext cx="3617763" cy="45693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327744" y="4623272"/>
            <a:ext cx="2884625" cy="1579705"/>
            <a:chOff x="6327744" y="4623272"/>
            <a:chExt cx="2884625" cy="15797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6595700" y="4887100"/>
              <a:ext cx="2616669" cy="1315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	What were the </a:t>
              </a:r>
              <a:r>
                <a:rPr lang="en-US" sz="2000" b="1" dirty="0">
                  <a:solidFill>
                    <a:schemeClr val="tx1"/>
                  </a:solidFill>
                </a:rPr>
                <a:t>main events</a:t>
              </a:r>
              <a:r>
                <a:rPr lang="en-US" sz="2000" dirty="0">
                  <a:solidFill>
                    <a:schemeClr val="tx1"/>
                  </a:solidFill>
                </a:rPr>
                <a:t> of the 1798 Rebellion in Wexford?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744" y="4623272"/>
              <a:ext cx="535912" cy="50175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6459772" y="1860590"/>
            <a:ext cx="1988903" cy="77748"/>
          </a:xfrm>
          <a:prstGeom prst="rect">
            <a:avLst/>
          </a:prstGeom>
          <a:solidFill>
            <a:srgbClr val="009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9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0114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Massacre at </a:t>
            </a:r>
            <a:r>
              <a:rPr lang="en-US" sz="4000" b="1" dirty="0" err="1">
                <a:solidFill>
                  <a:srgbClr val="FFC000"/>
                </a:solidFill>
              </a:rPr>
              <a:t>Scullabogue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7E07518-8324-4706-B806-FB5737ACB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23" y="1869012"/>
            <a:ext cx="5475677" cy="4351338"/>
          </a:xfrm>
        </p:spPr>
      </p:pic>
      <p:grpSp>
        <p:nvGrpSpPr>
          <p:cNvPr id="3" name="Group 2"/>
          <p:cNvGrpSpPr/>
          <p:nvPr/>
        </p:nvGrpSpPr>
        <p:grpSpPr>
          <a:xfrm>
            <a:off x="7507064" y="2187730"/>
            <a:ext cx="2884625" cy="1579705"/>
            <a:chOff x="7507064" y="2187730"/>
            <a:chExt cx="2884625" cy="15797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2451558"/>
              <a:ext cx="2616669" cy="1315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	What is happening in this drawing of the </a:t>
              </a:r>
              <a:r>
                <a:rPr lang="en-US" sz="2000" b="1" dirty="0">
                  <a:solidFill>
                    <a:schemeClr val="tx1"/>
                  </a:solidFill>
                </a:rPr>
                <a:t>Massacre at </a:t>
              </a:r>
              <a:r>
                <a:rPr lang="en-US" sz="2000" b="1" dirty="0" err="1">
                  <a:solidFill>
                    <a:schemeClr val="tx1"/>
                  </a:solidFill>
                </a:rPr>
                <a:t>Scullabogue</a:t>
              </a:r>
              <a:r>
                <a:rPr lang="en-US" sz="2000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2187730"/>
              <a:ext cx="535912" cy="50175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507064" y="4272904"/>
            <a:ext cx="2884625" cy="1579705"/>
            <a:chOff x="7507064" y="4272904"/>
            <a:chExt cx="2884625" cy="15797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4536732"/>
              <a:ext cx="2616669" cy="1315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	What do you know about this source?</a:t>
              </a:r>
            </a:p>
            <a:p>
              <a:pPr marL="179388" indent="-179388">
                <a:tabLst>
                  <a:tab pos="538163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	Is this source </a:t>
              </a:r>
              <a:r>
                <a:rPr lang="en-US" sz="2000" b="1" dirty="0">
                  <a:solidFill>
                    <a:schemeClr val="tx1"/>
                  </a:solidFill>
                </a:rPr>
                <a:t>reliable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b="1" dirty="0">
                  <a:solidFill>
                    <a:schemeClr val="tx1"/>
                  </a:solidFill>
                </a:rPr>
                <a:t>useful</a:t>
              </a:r>
              <a:r>
                <a:rPr lang="en-US" sz="2000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4272904"/>
              <a:ext cx="535912" cy="50175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394757"/>
            <a:ext cx="6371844" cy="5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311204" y="88805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Sources and Evidence about the </a:t>
            </a:r>
            <a:r>
              <a:rPr lang="en-US" sz="4000" b="1" dirty="0" err="1">
                <a:solidFill>
                  <a:srgbClr val="FFC000"/>
                </a:solidFill>
              </a:rPr>
              <a:t>Scullabogue</a:t>
            </a:r>
            <a:r>
              <a:rPr lang="en-US" sz="4000" b="1" dirty="0">
                <a:solidFill>
                  <a:srgbClr val="FFC000"/>
                </a:solidFill>
              </a:rPr>
              <a:t> Massacre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6122E-A50E-4F49-8DC8-325497B1EC27}"/>
              </a:ext>
            </a:extLst>
          </p:cNvPr>
          <p:cNvSpPr txBox="1"/>
          <p:nvPr/>
        </p:nvSpPr>
        <p:spPr>
          <a:xfrm>
            <a:off x="539804" y="2120261"/>
            <a:ext cx="6004137" cy="4093428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Source A</a:t>
            </a:r>
          </a:p>
          <a:p>
            <a:r>
              <a:rPr lang="en-IE" sz="2000" dirty="0"/>
              <a:t>… The evidence strongly suggests that the killings took place as an immediate reaction to atrocities in the battle of New Ross, raging six miles away. … Finally, while it cannot be denied that sectarian hatred [hatred between religions, groups] had some part to play in the affair, I suspect that as we learn more about the crime and the people who carried it out, … the sectarian dimensions [aspect] will then come to appear far more incidental [less important] to the affair than it has seemed up to this.</a:t>
            </a:r>
          </a:p>
          <a:p>
            <a:pPr algn="r"/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IE" sz="2000" b="1" dirty="0"/>
              <a:t>(Daniel Gahan, </a:t>
            </a:r>
            <a:r>
              <a:rPr lang="en-IE" sz="2000" b="1" i="1" dirty="0"/>
              <a:t>The </a:t>
            </a:r>
            <a:r>
              <a:rPr lang="en-IE" sz="2000" b="1" i="1" dirty="0" err="1"/>
              <a:t>Scullabogue</a:t>
            </a:r>
            <a:r>
              <a:rPr lang="en-IE" sz="2000" b="1" i="1" dirty="0"/>
              <a:t> Massacre 1798, </a:t>
            </a:r>
            <a:r>
              <a:rPr lang="en-IE" sz="2000" b="1" dirty="0"/>
              <a:t>in </a:t>
            </a:r>
            <a:r>
              <a:rPr lang="en-IE" sz="2000" b="1" i="1" dirty="0"/>
              <a:t>History Ireland</a:t>
            </a:r>
            <a:r>
              <a:rPr lang="en-IE" sz="2000" b="1" dirty="0"/>
              <a:t>, 1996)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07064" y="1974080"/>
            <a:ext cx="2884625" cy="1579705"/>
            <a:chOff x="7507064" y="1974080"/>
            <a:chExt cx="2884625" cy="15797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2237908"/>
              <a:ext cx="2616669" cy="1315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Why did the massacre occur, according to this historian?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1974080"/>
              <a:ext cx="535912" cy="50175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507064" y="4059254"/>
            <a:ext cx="2884625" cy="1991163"/>
            <a:chOff x="7507064" y="4059254"/>
            <a:chExt cx="2884625" cy="19911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4323082"/>
              <a:ext cx="2616669" cy="17273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How important a part did sectarian hatred play in the massacre, according to this historian?</a:t>
              </a: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4059254"/>
              <a:ext cx="535912" cy="50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8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311204" y="88805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Sources and Evidence about the </a:t>
            </a:r>
            <a:r>
              <a:rPr lang="en-US" sz="4000" b="1" dirty="0" err="1">
                <a:solidFill>
                  <a:srgbClr val="FFC000"/>
                </a:solidFill>
              </a:rPr>
              <a:t>Scullabogue</a:t>
            </a:r>
            <a:r>
              <a:rPr lang="en-US" sz="4000" b="1" dirty="0">
                <a:solidFill>
                  <a:srgbClr val="FFC000"/>
                </a:solidFill>
              </a:rPr>
              <a:t> Massacre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07064" y="1974080"/>
            <a:ext cx="2884625" cy="1579705"/>
            <a:chOff x="7507064" y="1974080"/>
            <a:chExt cx="2884625" cy="15797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2237908"/>
              <a:ext cx="2616669" cy="1315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Why did the massacre occur, according to this historian?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1974080"/>
              <a:ext cx="535912" cy="50175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507064" y="4059254"/>
            <a:ext cx="2884625" cy="1991163"/>
            <a:chOff x="7507064" y="4059254"/>
            <a:chExt cx="2884625" cy="19911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7775020" y="4323082"/>
              <a:ext cx="2616669" cy="17273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How important a part did sectarian hatred play in the massacre, according to this historian?</a:t>
              </a: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064" y="4059254"/>
              <a:ext cx="535912" cy="50175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30AD35-CC92-EF4E-8B05-9B02F13F3323}"/>
              </a:ext>
            </a:extLst>
          </p:cNvPr>
          <p:cNvSpPr txBox="1"/>
          <p:nvPr/>
        </p:nvSpPr>
        <p:spPr>
          <a:xfrm>
            <a:off x="583895" y="2063840"/>
            <a:ext cx="6066068" cy="3785652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Source B</a:t>
            </a:r>
          </a:p>
          <a:p>
            <a:r>
              <a:rPr lang="en-IE" sz="2000" dirty="0"/>
              <a:t>The killings were not a matter of mob frenzy … but a military-style operation operation carried out by a small number of men … So far as we know all of [the Catholics] were imprisoned and killed because of their connection with local Protestants … Apart from [the wife and son of a yeoman], none [of the total killed] had any known connection with the military; … Most died mainly because they belonged to recently established and deeply resented local Protestant settlements. </a:t>
            </a:r>
          </a:p>
          <a:p>
            <a:pPr algn="r"/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IE" sz="2000" b="1" dirty="0"/>
              <a:t>(Tom Dunne, </a:t>
            </a:r>
            <a:r>
              <a:rPr lang="en-IE" sz="2000" b="1" i="1" dirty="0"/>
              <a:t>The Killings at </a:t>
            </a:r>
            <a:r>
              <a:rPr lang="en-IE" sz="2000" b="1" i="1" dirty="0" err="1"/>
              <a:t>Scullabogue</a:t>
            </a:r>
            <a:r>
              <a:rPr lang="en-IE" sz="2000" b="1" dirty="0"/>
              <a:t>, in </a:t>
            </a:r>
            <a:r>
              <a:rPr lang="en-IE" sz="2000" b="1" i="1" dirty="0"/>
              <a:t>Rebellions: Memoir, Memory and 1798 </a:t>
            </a:r>
            <a:r>
              <a:rPr lang="en-IE" sz="2000" b="1" dirty="0"/>
              <a:t>[2010]) </a:t>
            </a:r>
          </a:p>
        </p:txBody>
      </p:sp>
    </p:spTree>
    <p:extLst>
      <p:ext uri="{BB962C8B-B14F-4D97-AF65-F5344CB8AC3E}">
        <p14:creationId xmlns:p14="http://schemas.microsoft.com/office/powerpoint/2010/main" val="36525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16308" y="665860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More Sources and Evidence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62971" y="5304822"/>
            <a:ext cx="5297096" cy="1095979"/>
            <a:chOff x="1162971" y="5304822"/>
            <a:chExt cx="5297096" cy="10959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05B520-9F05-4114-9A52-CE092C7EF46E}"/>
                </a:ext>
              </a:extLst>
            </p:cNvPr>
            <p:cNvSpPr/>
            <p:nvPr/>
          </p:nvSpPr>
          <p:spPr>
            <a:xfrm>
              <a:off x="1430927" y="5568651"/>
              <a:ext cx="5029140" cy="832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indent="-179388">
                <a:tabLst>
                  <a:tab pos="538163" algn="l"/>
                </a:tabLst>
              </a:pPr>
              <a:r>
                <a:rPr lang="en-US" sz="2000" b="1" dirty="0">
                  <a:solidFill>
                    <a:schemeClr val="tx1"/>
                  </a:solidFill>
                </a:rPr>
                <a:t>	Does the evidence in Source C and Source D support Source A or Source B? Or neither?</a:t>
              </a:r>
            </a:p>
          </p:txBody>
        </p:sp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1B96340B-2083-4AA6-A9AD-407F5812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2971" y="5304822"/>
              <a:ext cx="535912" cy="50175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87" y="1600078"/>
            <a:ext cx="3965249" cy="338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56E02-DF5C-31E8-ED8F-CFB7E6B4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97" y="1715048"/>
            <a:ext cx="4486857" cy="30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Why were the United Irishmen Defeated?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52765" y="1981200"/>
            <a:ext cx="5529742" cy="3768352"/>
            <a:chOff x="3973181" y="1981200"/>
            <a:chExt cx="4489938" cy="2826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56A950-D897-6343-B427-446D3A588AF6}"/>
                </a:ext>
              </a:extLst>
            </p:cNvPr>
            <p:cNvSpPr txBox="1"/>
            <p:nvPr/>
          </p:nvSpPr>
          <p:spPr>
            <a:xfrm>
              <a:off x="5321336" y="2907323"/>
              <a:ext cx="1688123" cy="6925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Reasons for the failure of the Rising of 1798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584B7-B95C-D34F-9BB9-37D3F9599957}"/>
                </a:ext>
              </a:extLst>
            </p:cNvPr>
            <p:cNvSpPr txBox="1"/>
            <p:nvPr/>
          </p:nvSpPr>
          <p:spPr>
            <a:xfrm>
              <a:off x="4149028" y="1981200"/>
              <a:ext cx="1172308" cy="27700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Leaders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69A4E7-1D59-6749-BB15-DC2020D150D5}"/>
                </a:ext>
              </a:extLst>
            </p:cNvPr>
            <p:cNvSpPr txBox="1"/>
            <p:nvPr/>
          </p:nvSpPr>
          <p:spPr>
            <a:xfrm>
              <a:off x="7103244" y="1981200"/>
              <a:ext cx="1172308" cy="277009"/>
            </a:xfrm>
            <a:prstGeom prst="rect">
              <a:avLst/>
            </a:prstGeom>
            <a:solidFill>
              <a:srgbClr val="009F9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Plans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E897F2-9DF8-264D-9FAE-F54E5C778652}"/>
                </a:ext>
              </a:extLst>
            </p:cNvPr>
            <p:cNvSpPr txBox="1"/>
            <p:nvPr/>
          </p:nvSpPr>
          <p:spPr>
            <a:xfrm>
              <a:off x="7068074" y="4322803"/>
              <a:ext cx="1395045" cy="484766"/>
            </a:xfrm>
            <a:prstGeom prst="rect">
              <a:avLst/>
            </a:prstGeom>
            <a:solidFill>
              <a:srgbClr val="F28E5D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Government 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701B2-C868-6C41-A8E3-4E64D847C2EE}"/>
                </a:ext>
              </a:extLst>
            </p:cNvPr>
            <p:cNvSpPr txBox="1"/>
            <p:nvPr/>
          </p:nvSpPr>
          <p:spPr>
            <a:xfrm>
              <a:off x="5579243" y="4320119"/>
              <a:ext cx="1172308" cy="277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Rebel forces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18D4B6-DFCF-2C4C-A796-C3A2932EA50A}"/>
                </a:ext>
              </a:extLst>
            </p:cNvPr>
            <p:cNvSpPr txBox="1"/>
            <p:nvPr/>
          </p:nvSpPr>
          <p:spPr>
            <a:xfrm>
              <a:off x="3973181" y="4320119"/>
              <a:ext cx="1172308" cy="27700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French help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7D3248B-6AF9-394C-833E-A35CE961E642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rot="16200000" flipV="1">
              <a:off x="5125734" y="1867659"/>
              <a:ext cx="649114" cy="1430215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F5ECAD3C-1409-284C-BEB5-59A82E101335}"/>
                </a:ext>
              </a:extLst>
            </p:cNvPr>
            <p:cNvCxnSpPr>
              <a:stCxn id="4" idx="0"/>
              <a:endCxn id="6" idx="2"/>
            </p:cNvCxnSpPr>
            <p:nvPr/>
          </p:nvCxnSpPr>
          <p:spPr>
            <a:xfrm rot="5400000" flipH="1" flipV="1">
              <a:off x="6602841" y="1820767"/>
              <a:ext cx="649114" cy="1524001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7355CB46-5790-4244-ABA4-1A63E77815F8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 rot="5400000">
              <a:off x="5002230" y="3156952"/>
              <a:ext cx="720273" cy="1606062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2E7C7B30-FB84-484B-8C06-0AB2ED1742D0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rot="16200000" flipH="1">
              <a:off x="6604019" y="3161225"/>
              <a:ext cx="722956" cy="1600199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01A306-EE1A-C946-8C2E-6CAC8050D415}"/>
                </a:ext>
              </a:extLst>
            </p:cNvPr>
            <p:cNvCxnSpPr>
              <a:stCxn id="4" idx="2"/>
              <a:endCxn id="8" idx="0"/>
            </p:cNvCxnSpPr>
            <p:nvPr/>
          </p:nvCxnSpPr>
          <p:spPr>
            <a:xfrm flipH="1">
              <a:off x="6165397" y="3599847"/>
              <a:ext cx="1" cy="720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7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701346"/>
            <a:ext cx="11058991" cy="5404179"/>
            <a:chOff x="442301" y="596571"/>
            <a:chExt cx="11058991" cy="54041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494651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839403"/>
            <a:ext cx="9375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</a:t>
            </a:r>
            <a:r>
              <a:rPr lang="en-US" sz="2800" dirty="0" err="1"/>
              <a:t>signalled</a:t>
            </a:r>
            <a:r>
              <a:rPr lang="en-US" sz="2800" dirty="0"/>
              <a:t> the beginning of the rebellion in Dublin, Kildare and </a:t>
            </a:r>
            <a:r>
              <a:rPr lang="en-US" sz="2800" dirty="0" err="1"/>
              <a:t>Meath</a:t>
            </a:r>
            <a:r>
              <a:rPr lang="en-US" sz="2800" dirty="0"/>
              <a:t>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Name two leaders of the rebellion in Wexford.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Explain ‘yeomanry’ and ‘militia’.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Where were the Wexford rebels eventually defeated?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Who were the leaders of the rebellion in Ulster?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happened at the Races of </a:t>
            </a:r>
            <a:r>
              <a:rPr lang="en-US" sz="2800" dirty="0" err="1"/>
              <a:t>Castlebar</a:t>
            </a:r>
            <a:r>
              <a:rPr lang="en-US" sz="2800" dirty="0"/>
              <a:t>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Select two reasons for the defeat of the 1798 Rebellion and explain them.</a:t>
            </a:r>
          </a:p>
        </p:txBody>
      </p:sp>
    </p:spTree>
    <p:extLst>
      <p:ext uri="{BB962C8B-B14F-4D97-AF65-F5344CB8AC3E}">
        <p14:creationId xmlns:p14="http://schemas.microsoft.com/office/powerpoint/2010/main" val="346217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647973E-7ED6-FA4E-BF05-98F537196EC5}"/>
              </a:ext>
            </a:extLst>
          </p:cNvPr>
          <p:cNvSpPr txBox="1"/>
          <p:nvPr/>
        </p:nvSpPr>
        <p:spPr>
          <a:xfrm>
            <a:off x="2443602" y="5733463"/>
            <a:ext cx="356844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Create your own mind map of the </a:t>
            </a:r>
            <a:r>
              <a:rPr lang="en-IE" sz="1400" b="1" dirty="0"/>
              <a:t>Impact</a:t>
            </a:r>
            <a:r>
              <a:rPr lang="en-IE" sz="1400" dirty="0"/>
              <a:t> of the Rebellion based on the above features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374A3CF-56AB-45C4-9A3D-FF1B07F0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516" y="1216026"/>
            <a:ext cx="2779607" cy="306389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DD1E9AA-A72A-474F-8889-5CA1BA98E123}"/>
              </a:ext>
            </a:extLst>
          </p:cNvPr>
          <p:cNvSpPr txBox="1"/>
          <p:nvPr/>
        </p:nvSpPr>
        <p:spPr>
          <a:xfrm>
            <a:off x="8599728" y="4375803"/>
            <a:ext cx="238118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Commemoration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439371" y="1312159"/>
            <a:ext cx="5337444" cy="3885859"/>
            <a:chOff x="892440" y="1348154"/>
            <a:chExt cx="4828419" cy="35707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1CF081-1E26-AD4D-A772-93D6BAE9A18A}"/>
                </a:ext>
              </a:extLst>
            </p:cNvPr>
            <p:cNvSpPr txBox="1"/>
            <p:nvPr/>
          </p:nvSpPr>
          <p:spPr>
            <a:xfrm>
              <a:off x="2559177" y="2485291"/>
              <a:ext cx="1711569" cy="8484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Impact (Consequences) of the 1798 Rising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B6D320-8C28-0840-A7C8-E9C0811EBCB2}"/>
                </a:ext>
              </a:extLst>
            </p:cNvPr>
            <p:cNvSpPr txBox="1"/>
            <p:nvPr/>
          </p:nvSpPr>
          <p:spPr>
            <a:xfrm>
              <a:off x="1195754" y="1359877"/>
              <a:ext cx="1711568" cy="59392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Death and destruction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897BD9-7116-6B46-960B-6C6DDFC271C8}"/>
                </a:ext>
              </a:extLst>
            </p:cNvPr>
            <p:cNvSpPr txBox="1"/>
            <p:nvPr/>
          </p:nvSpPr>
          <p:spPr>
            <a:xfrm>
              <a:off x="3985844" y="1348154"/>
              <a:ext cx="1711568" cy="3393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Act of Union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A99FCB-8506-D749-8BB3-20DC3A152075}"/>
                </a:ext>
              </a:extLst>
            </p:cNvPr>
            <p:cNvSpPr txBox="1"/>
            <p:nvPr/>
          </p:nvSpPr>
          <p:spPr>
            <a:xfrm>
              <a:off x="4009291" y="4070478"/>
              <a:ext cx="1711568" cy="8484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Catholics and Protestants in conflict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43805-E487-EB4E-A9F1-35A10D611764}"/>
                </a:ext>
              </a:extLst>
            </p:cNvPr>
            <p:cNvSpPr txBox="1"/>
            <p:nvPr/>
          </p:nvSpPr>
          <p:spPr>
            <a:xfrm>
              <a:off x="892440" y="4070478"/>
              <a:ext cx="1711568" cy="593926"/>
            </a:xfrm>
            <a:prstGeom prst="rect">
              <a:avLst/>
            </a:prstGeom>
            <a:solidFill>
              <a:srgbClr val="00ABB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/>
                <a:t>Republic and physical force</a:t>
              </a:r>
            </a:p>
          </p:txBody>
        </p: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B65D6472-EE2B-614D-907E-23749E5AEC5C}"/>
                </a:ext>
              </a:extLst>
            </p:cNvPr>
            <p:cNvCxnSpPr>
              <a:stCxn id="52" idx="0"/>
              <a:endCxn id="53" idx="2"/>
            </p:cNvCxnSpPr>
            <p:nvPr/>
          </p:nvCxnSpPr>
          <p:spPr>
            <a:xfrm rot="16200000" flipV="1">
              <a:off x="2467506" y="1537835"/>
              <a:ext cx="531489" cy="1363424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57120B42-3C48-664A-921A-BE64324CF587}"/>
                </a:ext>
              </a:extLst>
            </p:cNvPr>
            <p:cNvCxnSpPr>
              <a:stCxn id="52" idx="0"/>
              <a:endCxn id="54" idx="2"/>
            </p:cNvCxnSpPr>
            <p:nvPr/>
          </p:nvCxnSpPr>
          <p:spPr>
            <a:xfrm rot="5400000" flipH="1" flipV="1">
              <a:off x="3729419" y="1373084"/>
              <a:ext cx="797751" cy="1426666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BF8B5B2A-D523-B648-89B7-A0CC91E8DE0E}"/>
                </a:ext>
              </a:extLst>
            </p:cNvPr>
            <p:cNvCxnSpPr>
              <a:stCxn id="52" idx="2"/>
              <a:endCxn id="55" idx="0"/>
            </p:cNvCxnSpPr>
            <p:nvPr/>
          </p:nvCxnSpPr>
          <p:spPr>
            <a:xfrm rot="16200000" flipH="1">
              <a:off x="3771658" y="2977061"/>
              <a:ext cx="736721" cy="1450113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3A760D60-35B9-D64C-8A65-E038BE6E558B}"/>
                </a:ext>
              </a:extLst>
            </p:cNvPr>
            <p:cNvCxnSpPr>
              <a:stCxn id="52" idx="2"/>
              <a:endCxn id="56" idx="0"/>
            </p:cNvCxnSpPr>
            <p:nvPr/>
          </p:nvCxnSpPr>
          <p:spPr>
            <a:xfrm rot="5400000">
              <a:off x="2213232" y="2868748"/>
              <a:ext cx="736721" cy="1666738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0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14588"/>
            <a:ext cx="109347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911106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</a:rPr>
              <a:t>Sources for the 1798 Rebellion</a:t>
            </a:r>
          </a:p>
        </p:txBody>
      </p:sp>
    </p:spTree>
    <p:extLst>
      <p:ext uri="{BB962C8B-B14F-4D97-AF65-F5344CB8AC3E}">
        <p14:creationId xmlns:p14="http://schemas.microsoft.com/office/powerpoint/2010/main" val="22896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72" y="478558"/>
            <a:ext cx="12096537" cy="1273322"/>
          </a:xfrm>
        </p:spPr>
        <p:txBody>
          <a:bodyPr>
            <a:noAutofit/>
          </a:bodyPr>
          <a:lstStyle/>
          <a:p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The Physical Force Tradition in the 19th Century</a:t>
            </a:r>
            <a:br>
              <a:rPr lang="en-US" sz="4000" dirty="0"/>
            </a:br>
            <a:endParaRPr lang="en-IE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312033" y="2131276"/>
            <a:ext cx="3854449" cy="3852526"/>
            <a:chOff x="4312033" y="2131276"/>
            <a:chExt cx="3854449" cy="385252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885EE3E-3457-9746-9AE6-5E924D83C48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708" y="2131276"/>
              <a:ext cx="0" cy="37581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6A3552-DFF6-0B4F-AA4E-1ABF910DF3A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78" y="2337016"/>
              <a:ext cx="2468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B175B1-2CAC-514F-A8FB-2948F8CEB3C8}"/>
                </a:ext>
              </a:extLst>
            </p:cNvPr>
            <p:cNvSpPr txBox="1"/>
            <p:nvPr/>
          </p:nvSpPr>
          <p:spPr>
            <a:xfrm>
              <a:off x="4361180" y="2198516"/>
              <a:ext cx="6446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1803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5E06D6-E044-B14E-8C04-FF772C299C8E}"/>
                </a:ext>
              </a:extLst>
            </p:cNvPr>
            <p:cNvSpPr txBox="1"/>
            <p:nvPr/>
          </p:nvSpPr>
          <p:spPr>
            <a:xfrm>
              <a:off x="5362448" y="2234146"/>
              <a:ext cx="153619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The Rising of 1803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4B67DA-CA7C-1A43-9DC1-8C8D85669E64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78" y="3432010"/>
              <a:ext cx="2468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B0C2B-64D3-5347-9963-99090B34F89B}"/>
                </a:ext>
              </a:extLst>
            </p:cNvPr>
            <p:cNvSpPr txBox="1"/>
            <p:nvPr/>
          </p:nvSpPr>
          <p:spPr>
            <a:xfrm>
              <a:off x="4333748" y="3293510"/>
              <a:ext cx="6446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1848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2F34C9-B2AE-334D-978D-FE0A7B207D04}"/>
                </a:ext>
              </a:extLst>
            </p:cNvPr>
            <p:cNvSpPr txBox="1"/>
            <p:nvPr/>
          </p:nvSpPr>
          <p:spPr>
            <a:xfrm>
              <a:off x="5443856" y="3286652"/>
              <a:ext cx="272262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The Young Irelanders Rising of 1848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2907B-0C75-824C-968C-39B0164EF63A}"/>
                </a:ext>
              </a:extLst>
            </p:cNvPr>
            <p:cNvCxnSpPr>
              <a:cxnSpLocks/>
            </p:cNvCxnSpPr>
            <p:nvPr/>
          </p:nvCxnSpPr>
          <p:spPr>
            <a:xfrm>
              <a:off x="5030978" y="4876762"/>
              <a:ext cx="2468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F96CF-09EC-4849-93FD-B4E4F0F2F41E}"/>
                </a:ext>
              </a:extLst>
            </p:cNvPr>
            <p:cNvSpPr txBox="1"/>
            <p:nvPr/>
          </p:nvSpPr>
          <p:spPr>
            <a:xfrm>
              <a:off x="4312033" y="4738262"/>
              <a:ext cx="6446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1867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FBCC65-315C-7E4B-B031-2DDD71ED54AF}"/>
                </a:ext>
              </a:extLst>
            </p:cNvPr>
            <p:cNvSpPr txBox="1"/>
            <p:nvPr/>
          </p:nvSpPr>
          <p:spPr>
            <a:xfrm>
              <a:off x="5450460" y="4738262"/>
              <a:ext cx="193509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The Fenian Rising of 1867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DB43B2-C317-6D4C-A2E3-B2331240DE47}"/>
                </a:ext>
              </a:extLst>
            </p:cNvPr>
            <p:cNvCxnSpPr>
              <a:cxnSpLocks/>
            </p:cNvCxnSpPr>
            <p:nvPr/>
          </p:nvCxnSpPr>
          <p:spPr>
            <a:xfrm>
              <a:off x="5033264" y="5820880"/>
              <a:ext cx="2468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D39A5C-9BE4-7043-83B6-673782993916}"/>
                </a:ext>
              </a:extLst>
            </p:cNvPr>
            <p:cNvSpPr txBox="1"/>
            <p:nvPr/>
          </p:nvSpPr>
          <p:spPr>
            <a:xfrm>
              <a:off x="4333748" y="5612461"/>
              <a:ext cx="6446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1916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5F341-E542-A149-9828-C470F358C142}"/>
                </a:ext>
              </a:extLst>
            </p:cNvPr>
            <p:cNvSpPr txBox="1"/>
            <p:nvPr/>
          </p:nvSpPr>
          <p:spPr>
            <a:xfrm>
              <a:off x="5383022" y="5683720"/>
              <a:ext cx="136474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/>
                <a:t>The 1916 Rising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618DE3F-98AC-4E79-9C72-0984B12599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607" y="1594623"/>
            <a:ext cx="1601800" cy="19921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6BBBF4-1138-4023-9036-A500510D8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507" y="3886535"/>
            <a:ext cx="1693830" cy="2097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54A78-247A-457C-9B1B-401650BC21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646" y="4738262"/>
            <a:ext cx="2051304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1DA71B-8866-9E44-AC5F-308ED0285C6D}"/>
              </a:ext>
            </a:extLst>
          </p:cNvPr>
          <p:cNvSpPr txBox="1"/>
          <p:nvPr/>
        </p:nvSpPr>
        <p:spPr>
          <a:xfrm>
            <a:off x="8542301" y="3578758"/>
            <a:ext cx="1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Robert Emmet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2C29E-DBB4-4F5B-818B-5BD1D851F0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23" y="2220073"/>
            <a:ext cx="3187368" cy="2133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228EC7-7BED-EE4C-ABAC-8032DE6D43F0}"/>
              </a:ext>
            </a:extLst>
          </p:cNvPr>
          <p:cNvSpPr txBox="1"/>
          <p:nvPr/>
        </p:nvSpPr>
        <p:spPr>
          <a:xfrm>
            <a:off x="8254438" y="5975826"/>
            <a:ext cx="183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William Smith O’Brien</a:t>
            </a:r>
          </a:p>
        </p:txBody>
      </p:sp>
    </p:spTree>
    <p:extLst>
      <p:ext uri="{BB962C8B-B14F-4D97-AF65-F5344CB8AC3E}">
        <p14:creationId xmlns:p14="http://schemas.microsoft.com/office/powerpoint/2010/main" val="31122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701346"/>
            <a:ext cx="11058991" cy="5753149"/>
            <a:chOff x="442301" y="596571"/>
            <a:chExt cx="11058991" cy="57531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5A97EC-0EF5-1D47-A621-4DDAA19AD717}"/>
              </a:ext>
            </a:extLst>
          </p:cNvPr>
          <p:cNvSpPr txBox="1"/>
          <p:nvPr/>
        </p:nvSpPr>
        <p:spPr>
          <a:xfrm>
            <a:off x="1511989" y="2010330"/>
            <a:ext cx="96402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A rising was signalled in Dublin, Kildare and Meath with the arrival of the trains.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 yeomanry and the militia fought on the side of the rebels in Wexford.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Father John Murphy and </a:t>
            </a:r>
            <a:r>
              <a:rPr lang="en-IE" sz="2000" dirty="0" err="1"/>
              <a:t>Bagenal</a:t>
            </a:r>
            <a:r>
              <a:rPr lang="en-IE" sz="2000" dirty="0"/>
              <a:t> Harvey led the Wexford rebellion.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Over 100 Protestants were burned in a barn in </a:t>
            </a:r>
            <a:r>
              <a:rPr lang="en-IE" sz="2000" dirty="0" err="1"/>
              <a:t>Scullabogue</a:t>
            </a:r>
            <a:r>
              <a:rPr lang="en-IE" sz="2000" dirty="0"/>
              <a:t>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 rebels were defeated at a major battle on Vinegar Hill.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There was a rising in Ulster in Antrim and Down.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French troops, led by Napoleon, landed in </a:t>
            </a:r>
            <a:r>
              <a:rPr lang="en-IE" sz="2000" dirty="0" err="1"/>
              <a:t>Killala</a:t>
            </a:r>
            <a:r>
              <a:rPr lang="en-IE" sz="2000" dirty="0"/>
              <a:t>, Co. Mayo.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They defeated the British at the Races of </a:t>
            </a:r>
            <a:r>
              <a:rPr lang="en-IE" sz="2000" dirty="0" err="1"/>
              <a:t>Castlebar</a:t>
            </a:r>
            <a:r>
              <a:rPr lang="en-IE" sz="2000" dirty="0"/>
              <a:t>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Wolfe Tone was captured on board a French ship in Bantry Bay.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 Act of Union was passed as a result of the 1798 Rebellion.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The United Irishmen movement favoured a republic as the right form of Irish independence. 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000" dirty="0"/>
              <a:t>As a result of the 1798 Rebellion some thought armed rising was the only way to gain Irish independence.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114BA-9022-9044-A003-D2552305E7DA}"/>
              </a:ext>
            </a:extLst>
          </p:cNvPr>
          <p:cNvSpPr txBox="1"/>
          <p:nvPr/>
        </p:nvSpPr>
        <p:spPr>
          <a:xfrm>
            <a:off x="1529082" y="1705137"/>
            <a:ext cx="321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10545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867504"/>
            <a:ext cx="11058991" cy="5042229"/>
            <a:chOff x="442301" y="867504"/>
            <a:chExt cx="11058991" cy="50422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325172"/>
              <a:ext cx="10691446" cy="458456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325172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867504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5A97EC-0EF5-1D47-A621-4DDAA19AD717}"/>
              </a:ext>
            </a:extLst>
          </p:cNvPr>
          <p:cNvSpPr txBox="1"/>
          <p:nvPr/>
        </p:nvSpPr>
        <p:spPr>
          <a:xfrm>
            <a:off x="1392345" y="1988476"/>
            <a:ext cx="9640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How many people were killed in the 1798 rebellion?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Name one town damaged by the fighting.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What was the Act of Union?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IE" sz="2400" dirty="0"/>
              <a:t>Why was it passed?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What lessons had Protestants learned?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What idea did the United Irishmen movement pass on to later generations?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How would that idea be achieved, according to the United Irishmen?</a:t>
            </a:r>
          </a:p>
          <a:p>
            <a:pPr marL="342900" indent="-342900">
              <a:buClr>
                <a:srgbClr val="11AD9A"/>
              </a:buClr>
              <a:buAutoNum type="arabicPeriod"/>
            </a:pPr>
            <a:r>
              <a:rPr lang="en-US" sz="2400" dirty="0"/>
              <a:t>Name one rebellion in the 19th century.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1318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50600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Historical Debate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7" y="2526791"/>
            <a:ext cx="10038907" cy="24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7" y="904875"/>
            <a:ext cx="11396927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68C8D-4EF7-0140-9122-D00775516F1A}"/>
              </a:ext>
            </a:extLst>
          </p:cNvPr>
          <p:cNvSpPr txBox="1"/>
          <p:nvPr/>
        </p:nvSpPr>
        <p:spPr>
          <a:xfrm>
            <a:off x="4687956" y="5890874"/>
            <a:ext cx="3112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**Note your choices**</a:t>
            </a:r>
          </a:p>
        </p:txBody>
      </p:sp>
    </p:spTree>
    <p:extLst>
      <p:ext uri="{BB962C8B-B14F-4D97-AF65-F5344CB8AC3E}">
        <p14:creationId xmlns:p14="http://schemas.microsoft.com/office/powerpoint/2010/main" val="30747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D5786C-CA73-E948-B395-C3C72D82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02833"/>
              </p:ext>
            </p:extLst>
          </p:nvPr>
        </p:nvGraphicFramePr>
        <p:xfrm>
          <a:off x="465032" y="1275739"/>
          <a:ext cx="11208521" cy="447558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106660">
                  <a:extLst>
                    <a:ext uri="{9D8B030D-6E8A-4147-A177-3AD203B41FA5}">
                      <a16:colId xmlns:a16="http://schemas.microsoft.com/office/drawing/2014/main" val="403282574"/>
                    </a:ext>
                  </a:extLst>
                </a:gridCol>
                <a:gridCol w="9101861">
                  <a:extLst>
                    <a:ext uri="{9D8B030D-6E8A-4147-A177-3AD203B41FA5}">
                      <a16:colId xmlns:a16="http://schemas.microsoft.com/office/drawing/2014/main" val="593448137"/>
                    </a:ext>
                  </a:extLst>
                </a:gridCol>
              </a:tblGrid>
              <a:tr h="559448"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Controversial issues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b="0" dirty="0">
                          <a:effectLst/>
                        </a:rPr>
                        <a:t>events, people or ideas over which there is serious disagreement</a:t>
                      </a:r>
                      <a:endParaRPr lang="en-IE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2043032230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Discrimination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unjust treatment of different people, usually based on race, religion or sex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2189517553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Fenians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Irish political group formed in mid-19th century that believed in the use of physical force to achieve Irish independence, also known as IRB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3515947692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Impact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the effect or influence of a movement, event or person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804266673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Nationalism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political belief that the world is divided into nations and that each nation should have its own government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479617264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Parliamentary tradition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belief in use of peaceful means to achieve political change, and to achieve Irish independence; opposed to physical force tradition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2923981832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Passive resistance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non-violent or peaceful opposition to government, not co-operating with government, refusal to obey laws; opposed to physical force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216437751"/>
                  </a:ext>
                </a:extLst>
              </a:tr>
              <a:tr h="559448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Penal Laws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laws passed in 17th and 18th century Ireland to control/discriminate against Catholics and Presbyterians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38349302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577812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Key Words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D77F2277-30E9-43F5-A4F5-5DC4EB9B1ADF}"/>
              </a:ext>
            </a:extLst>
          </p:cNvPr>
          <p:cNvSpPr/>
          <p:nvPr/>
        </p:nvSpPr>
        <p:spPr>
          <a:xfrm>
            <a:off x="10666435" y="6286233"/>
            <a:ext cx="862475" cy="280825"/>
          </a:xfrm>
          <a:prstGeom prst="rightArrow">
            <a:avLst/>
          </a:prstGeom>
          <a:solidFill>
            <a:srgbClr val="1EB78A"/>
          </a:solidFill>
          <a:ln>
            <a:solidFill>
              <a:srgbClr val="1EB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39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D5786C-CA73-E948-B395-C3C72D82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48974"/>
              </p:ext>
            </p:extLst>
          </p:nvPr>
        </p:nvGraphicFramePr>
        <p:xfrm>
          <a:off x="465032" y="1612498"/>
          <a:ext cx="11208521" cy="4369558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106660">
                  <a:extLst>
                    <a:ext uri="{9D8B030D-6E8A-4147-A177-3AD203B41FA5}">
                      <a16:colId xmlns:a16="http://schemas.microsoft.com/office/drawing/2014/main" val="403282574"/>
                    </a:ext>
                  </a:extLst>
                </a:gridCol>
                <a:gridCol w="9101861">
                  <a:extLst>
                    <a:ext uri="{9D8B030D-6E8A-4147-A177-3AD203B41FA5}">
                      <a16:colId xmlns:a16="http://schemas.microsoft.com/office/drawing/2014/main" val="593448137"/>
                    </a:ext>
                  </a:extLst>
                </a:gridCol>
              </a:tblGrid>
              <a:tr h="626362"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Physical force tradition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b="0" dirty="0">
                          <a:effectLst/>
                        </a:rPr>
                        <a:t>belief in use of revolution, armed uprising to achieve Irish independence; opposed to parliamentary tradition</a:t>
                      </a:r>
                      <a:endParaRPr lang="en-IE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362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Protestant Ascendancy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the control exercised by Church of Ireland/England members, usually landowners, over Catholics and Presbyterians in Ireland in 18th century and later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E" sz="1400" dirty="0">
                          <a:effectLst/>
                        </a:rPr>
                        <a:t>Republic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a country or government ruled by a lay person, not a monarch (king or queen) 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62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Republicanism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political belief in Ireland that wanted complete independence from Britain and to establish a republic (a government without a monarch), by physical force (rebellion)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427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Sectarianism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a form of hatred aimed at opposing (usually) religious groups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362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Tithe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one-tenth of the annual crops given to support the clergy in the Catholic Church or the Church of Ireland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362">
                <a:tc>
                  <a:txBody>
                    <a:bodyPr/>
                    <a:lstStyle/>
                    <a:p>
                      <a:r>
                        <a:rPr lang="en-IE" sz="1400">
                          <a:effectLst/>
                        </a:rPr>
                        <a:t>Unionism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effectLst/>
                        </a:rPr>
                        <a:t>political belief that wanted to maintain the union with Britain, that parliament in Westminster would continue to make laws for Ireland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9" marR="51349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01637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Key Words</a:t>
            </a:r>
            <a:endParaRPr lang="en-IE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95" y="1735454"/>
            <a:ext cx="9996011" cy="3655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01637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</a:rPr>
              <a:t>Timeline of the 1798 Rebellion</a:t>
            </a:r>
          </a:p>
        </p:txBody>
      </p:sp>
    </p:spTree>
    <p:extLst>
      <p:ext uri="{BB962C8B-B14F-4D97-AF65-F5344CB8AC3E}">
        <p14:creationId xmlns:p14="http://schemas.microsoft.com/office/powerpoint/2010/main" val="17788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65824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Political Traditions in Modern Ireland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07" y="1651830"/>
            <a:ext cx="7843586" cy="474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1199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Political Traditions in Modern Ireland – Nationalism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E21BE-1E3C-6244-8D3B-A10B96BAE303}"/>
              </a:ext>
            </a:extLst>
          </p:cNvPr>
          <p:cNvSpPr txBox="1"/>
          <p:nvPr/>
        </p:nvSpPr>
        <p:spPr>
          <a:xfrm>
            <a:off x="1826271" y="1920053"/>
            <a:ext cx="1371600" cy="584775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Parliamentary tradition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FF627-E9DC-3243-91A3-1FC979936D71}"/>
              </a:ext>
            </a:extLst>
          </p:cNvPr>
          <p:cNvSpPr txBox="1"/>
          <p:nvPr/>
        </p:nvSpPr>
        <p:spPr>
          <a:xfrm>
            <a:off x="4323284" y="1901833"/>
            <a:ext cx="1371600" cy="584775"/>
          </a:xfrm>
          <a:prstGeom prst="rect">
            <a:avLst/>
          </a:prstGeom>
          <a:solidFill>
            <a:srgbClr val="D5DF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Physical force tradition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7B1504-C45A-464B-BB88-423FF2A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12730"/>
              </p:ext>
            </p:extLst>
          </p:nvPr>
        </p:nvGraphicFramePr>
        <p:xfrm>
          <a:off x="3285794" y="2641109"/>
          <a:ext cx="95835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53">
                  <a:extLst>
                    <a:ext uri="{9D8B030D-6E8A-4147-A177-3AD203B41FA5}">
                      <a16:colId xmlns:a16="http://schemas.microsoft.com/office/drawing/2014/main" val="2799062655"/>
                    </a:ext>
                  </a:extLst>
                </a:gridCol>
                <a:gridCol w="319453">
                  <a:extLst>
                    <a:ext uri="{9D8B030D-6E8A-4147-A177-3AD203B41FA5}">
                      <a16:colId xmlns:a16="http://schemas.microsoft.com/office/drawing/2014/main" val="1383116629"/>
                    </a:ext>
                  </a:extLst>
                </a:gridCol>
                <a:gridCol w="319453">
                  <a:extLst>
                    <a:ext uri="{9D8B030D-6E8A-4147-A177-3AD203B41FA5}">
                      <a16:colId xmlns:a16="http://schemas.microsoft.com/office/drawing/2014/main" val="333146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5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9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7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41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95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9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67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6209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139CCC5-558F-644B-8CCD-D9F9F77882B2}"/>
              </a:ext>
            </a:extLst>
          </p:cNvPr>
          <p:cNvSpPr txBox="1"/>
          <p:nvPr/>
        </p:nvSpPr>
        <p:spPr>
          <a:xfrm>
            <a:off x="3531979" y="2038114"/>
            <a:ext cx="4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91397" y="1319882"/>
            <a:ext cx="2594599" cy="5456890"/>
            <a:chOff x="7391397" y="1319882"/>
            <a:chExt cx="2594599" cy="5456890"/>
          </a:xfrm>
        </p:grpSpPr>
        <p:grpSp>
          <p:nvGrpSpPr>
            <p:cNvPr id="3" name="Group 2"/>
            <p:cNvGrpSpPr/>
            <p:nvPr/>
          </p:nvGrpSpPr>
          <p:grpSpPr>
            <a:xfrm>
              <a:off x="7391397" y="1319882"/>
              <a:ext cx="2594599" cy="5456890"/>
              <a:chOff x="7391397" y="1319882"/>
              <a:chExt cx="2594599" cy="54568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0450" y="1319882"/>
                <a:ext cx="2573354" cy="545689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59B6793-A3C2-5C47-B6C5-A01B172DB456}"/>
                  </a:ext>
                </a:extLst>
              </p:cNvPr>
              <p:cNvSpPr/>
              <p:nvPr/>
            </p:nvSpPr>
            <p:spPr>
              <a:xfrm>
                <a:off x="9703176" y="2006608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CCB0B66-42FE-7B4E-BBA4-8CFCA7D4D656}"/>
                  </a:ext>
                </a:extLst>
              </p:cNvPr>
              <p:cNvSpPr/>
              <p:nvPr/>
            </p:nvSpPr>
            <p:spPr>
              <a:xfrm>
                <a:off x="9722227" y="2739096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4D4C976-B5AB-9A41-B4D7-198F718FC7E8}"/>
                  </a:ext>
                </a:extLst>
              </p:cNvPr>
              <p:cNvSpPr/>
              <p:nvPr/>
            </p:nvSpPr>
            <p:spPr>
              <a:xfrm>
                <a:off x="9712702" y="3294466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26F93A6-6010-A249-8350-1E60C56EFF7F}"/>
                  </a:ext>
                </a:extLst>
              </p:cNvPr>
              <p:cNvSpPr/>
              <p:nvPr/>
            </p:nvSpPr>
            <p:spPr>
              <a:xfrm>
                <a:off x="9702446" y="3883650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646D1B-BC3A-754F-861C-5297C17AB4F5}"/>
                  </a:ext>
                </a:extLst>
              </p:cNvPr>
              <p:cNvSpPr/>
              <p:nvPr/>
            </p:nvSpPr>
            <p:spPr>
              <a:xfrm>
                <a:off x="9692922" y="4590065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25591B0-F3C2-404B-859E-FB080C4E56B7}"/>
                  </a:ext>
                </a:extLst>
              </p:cNvPr>
              <p:cNvSpPr/>
              <p:nvPr/>
            </p:nvSpPr>
            <p:spPr>
              <a:xfrm>
                <a:off x="9683398" y="5418468"/>
                <a:ext cx="263769" cy="2383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0E252A-1A89-6B49-992D-03F108A7B17B}"/>
                  </a:ext>
                </a:extLst>
              </p:cNvPr>
              <p:cNvSpPr/>
              <p:nvPr/>
            </p:nvSpPr>
            <p:spPr>
              <a:xfrm>
                <a:off x="7391398" y="3125301"/>
                <a:ext cx="263769" cy="2216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AB8CA84-DE73-F441-9E85-ADAB693F99BD}"/>
                  </a:ext>
                </a:extLst>
              </p:cNvPr>
              <p:cNvSpPr/>
              <p:nvPr/>
            </p:nvSpPr>
            <p:spPr>
              <a:xfrm>
                <a:off x="7391397" y="4130257"/>
                <a:ext cx="263769" cy="249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BBEFA08-BE37-FF40-8A47-C121FFAA80EA}"/>
                  </a:ext>
                </a:extLst>
              </p:cNvPr>
              <p:cNvSpPr/>
              <p:nvPr/>
            </p:nvSpPr>
            <p:spPr>
              <a:xfrm>
                <a:off x="7400923" y="5324011"/>
                <a:ext cx="263769" cy="2480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6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7410450" y="1319882"/>
              <a:ext cx="136525" cy="969293"/>
            </a:xfrm>
            <a:prstGeom prst="rect">
              <a:avLst/>
            </a:prstGeom>
            <a:solidFill>
              <a:srgbClr val="009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51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757439"/>
            <a:ext cx="11058991" cy="5143829"/>
            <a:chOff x="442301" y="757439"/>
            <a:chExt cx="11058991" cy="5143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215107"/>
              <a:ext cx="10691446" cy="468616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215107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757439"/>
              <a:ext cx="1086781" cy="108678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844220"/>
            <a:ext cx="9375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Name one primary and one secondary written or visual source from the sources for studying the 1798 Rebellion.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Is a podcast a primary or a secondary source? Explain your answer.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are the two main political traditions in Ireland?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Explain parliamentary tradition.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Explain physical force.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Name one leader of the parliamentary tradition and one leader of the physical force tradition.</a:t>
            </a:r>
          </a:p>
        </p:txBody>
      </p:sp>
    </p:spTree>
    <p:extLst>
      <p:ext uri="{BB962C8B-B14F-4D97-AF65-F5344CB8AC3E}">
        <p14:creationId xmlns:p14="http://schemas.microsoft.com/office/powerpoint/2010/main" val="21944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8418</TotalTime>
  <Words>2209</Words>
  <Application>Microsoft Office PowerPoint</Application>
  <PresentationFormat>Widescreen</PresentationFormat>
  <Paragraphs>245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Narrow</vt:lpstr>
      <vt:lpstr>Calibri</vt:lpstr>
      <vt:lpstr>Century</vt:lpstr>
      <vt:lpstr>Times New Roman</vt:lpstr>
      <vt:lpstr>Office Theme</vt:lpstr>
      <vt:lpstr>Exploring the 1798 Rebellion  The Impact of the Physical Force Tradition on  Irish Politics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were the United Irishmen Defeated?</vt:lpstr>
      <vt:lpstr>PowerPoint Presentation</vt:lpstr>
      <vt:lpstr>PowerPoint Presentation</vt:lpstr>
      <vt:lpstr>  The Physical Force Tradition in the 19th Century </vt:lpstr>
      <vt:lpstr>PowerPoint Presentation</vt:lpstr>
      <vt:lpstr>PowerPoint Presentation</vt:lpstr>
      <vt:lpstr>Historical Debate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Plantation of Ulster &amp; the Growth of Towns – Influencing Identity</dc:title>
  <dc:creator>Alyson Gray</dc:creator>
  <cp:lastModifiedBy>Emma O'Donoghue</cp:lastModifiedBy>
  <cp:revision>382</cp:revision>
  <dcterms:created xsi:type="dcterms:W3CDTF">2021-12-21T16:09:18Z</dcterms:created>
  <dcterms:modified xsi:type="dcterms:W3CDTF">2022-09-09T15:52:48Z</dcterms:modified>
</cp:coreProperties>
</file>